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34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1057" y="1531238"/>
            <a:ext cx="2555875" cy="1377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97675" y="1399349"/>
            <a:ext cx="3719195" cy="4630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8972" y="321563"/>
            <a:ext cx="10854055" cy="2470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6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hyperlink" Target="https://github.com/soumesh2002/Applied-DataScience-Capstone-Project/tree/main/Data%20Collection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0" y="0"/>
            <a:ext cx="6096000" cy="3582035"/>
            <a:chOff x="6096000" y="0"/>
            <a:chExt cx="6096000" cy="3582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4457" y="0"/>
              <a:ext cx="6029501" cy="35817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0" y="0"/>
              <a:ext cx="6096000" cy="3429000"/>
            </a:xfrm>
            <a:custGeom>
              <a:avLst/>
              <a:gdLst/>
              <a:ahLst/>
              <a:cxnLst/>
              <a:rect l="l" t="t" r="r" b="b"/>
              <a:pathLst>
                <a:path w="6096000" h="3429000">
                  <a:moveTo>
                    <a:pt x="6096000" y="0"/>
                  </a:moveTo>
                  <a:lnTo>
                    <a:pt x="0" y="0"/>
                  </a:lnTo>
                  <a:lnTo>
                    <a:pt x="0" y="3429000"/>
                  </a:lnTo>
                  <a:lnTo>
                    <a:pt x="6096000" y="342900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659244" y="424694"/>
            <a:ext cx="3536950" cy="273240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80"/>
              </a:spcBef>
            </a:pPr>
            <a:r>
              <a:rPr sz="4800" dirty="0">
                <a:solidFill>
                  <a:srgbClr val="252525"/>
                </a:solidFill>
                <a:latin typeface="Calibri"/>
                <a:cs typeface="Calibri"/>
              </a:rPr>
              <a:t>IBM</a:t>
            </a:r>
            <a:r>
              <a:rPr sz="4800" spc="-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4800" spc="110" dirty="0">
                <a:solidFill>
                  <a:srgbClr val="252525"/>
                </a:solidFill>
                <a:latin typeface="Calibri"/>
                <a:cs typeface="Calibri"/>
              </a:rPr>
              <a:t>Applied </a:t>
            </a:r>
            <a:r>
              <a:rPr sz="4800" spc="17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48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4800" spc="260" dirty="0">
                <a:solidFill>
                  <a:srgbClr val="252525"/>
                </a:solidFill>
                <a:latin typeface="Calibri"/>
                <a:cs typeface="Calibri"/>
              </a:rPr>
              <a:t>Science </a:t>
            </a:r>
            <a:r>
              <a:rPr sz="4800" spc="220" dirty="0">
                <a:solidFill>
                  <a:srgbClr val="252525"/>
                </a:solidFill>
                <a:latin typeface="Calibri"/>
                <a:cs typeface="Calibri"/>
              </a:rPr>
              <a:t>Capstone </a:t>
            </a:r>
            <a:r>
              <a:rPr sz="4800" spc="80" dirty="0">
                <a:solidFill>
                  <a:srgbClr val="252525"/>
                </a:solidFill>
                <a:latin typeface="Calibri"/>
                <a:cs typeface="Calibri"/>
              </a:rPr>
              <a:t>Project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59244" y="4575429"/>
            <a:ext cx="3399154" cy="158408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44700"/>
              </a:lnSpc>
              <a:spcBef>
                <a:spcPts val="135"/>
              </a:spcBef>
            </a:pPr>
            <a:r>
              <a:rPr sz="2400" spc="70" dirty="0">
                <a:solidFill>
                  <a:srgbClr val="252525"/>
                </a:solidFill>
                <a:latin typeface="Calibri"/>
                <a:cs typeface="Calibri"/>
              </a:rPr>
              <a:t>Presented</a:t>
            </a:r>
            <a:r>
              <a:rPr sz="2400" spc="-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252525"/>
                </a:solidFill>
                <a:latin typeface="Calibri"/>
                <a:cs typeface="Calibri"/>
              </a:rPr>
              <a:t>By: </a:t>
            </a:r>
            <a:r>
              <a:rPr lang="en-US" sz="2400" spc="120" dirty="0">
                <a:solidFill>
                  <a:srgbClr val="252525"/>
                </a:solidFill>
                <a:latin typeface="Calibri"/>
                <a:cs typeface="Calibri"/>
              </a:rPr>
              <a:t>Muhammad </a:t>
            </a:r>
            <a:r>
              <a:rPr lang="en-US" sz="2400" spc="120">
                <a:solidFill>
                  <a:srgbClr val="252525"/>
                </a:solidFill>
                <a:latin typeface="Calibri"/>
                <a:cs typeface="Calibri"/>
              </a:rPr>
              <a:t>Uzair Khan</a:t>
            </a:r>
            <a:endParaRPr lang="en-US" sz="2400" spc="120" dirty="0">
              <a:solidFill>
                <a:srgbClr val="252525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44700"/>
              </a:lnSpc>
              <a:spcBef>
                <a:spcPts val="135"/>
              </a:spcBef>
            </a:pPr>
            <a:r>
              <a:rPr sz="2400" dirty="0">
                <a:solidFill>
                  <a:srgbClr val="252525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solidFill>
                  <a:srgbClr val="252525"/>
                </a:solidFill>
                <a:latin typeface="Calibri"/>
                <a:cs typeface="Calibri"/>
              </a:rPr>
              <a:t>2</a:t>
            </a:r>
            <a:r>
              <a:rPr sz="2400" dirty="0">
                <a:solidFill>
                  <a:srgbClr val="252525"/>
                </a:solidFill>
                <a:latin typeface="Calibri"/>
                <a:cs typeface="Calibri"/>
              </a:rPr>
              <a:t>th</a:t>
            </a:r>
            <a:r>
              <a:rPr sz="2400" spc="2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52525"/>
                </a:solidFill>
                <a:latin typeface="Calibri"/>
                <a:cs typeface="Calibri"/>
              </a:rPr>
              <a:t>Nov,</a:t>
            </a:r>
            <a:r>
              <a:rPr sz="2400" spc="-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252525"/>
                </a:solidFill>
                <a:latin typeface="Calibri"/>
                <a:cs typeface="Calibri"/>
              </a:rPr>
              <a:t>2023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7509"/>
            <a:ext cx="11687175" cy="6113145"/>
            <a:chOff x="0" y="337509"/>
            <a:chExt cx="11687175" cy="61131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509"/>
              <a:ext cx="6095999" cy="61126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668125" y="5638799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430145"/>
            <a:chOff x="0" y="0"/>
            <a:chExt cx="12192000" cy="2430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4295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286000"/>
            </a:xfrm>
            <a:custGeom>
              <a:avLst/>
              <a:gdLst/>
              <a:ahLst/>
              <a:cxnLst/>
              <a:rect l="l" t="t" r="r" b="b"/>
              <a:pathLst>
                <a:path w="12192000" h="2286000">
                  <a:moveTo>
                    <a:pt x="121920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12192000" y="2286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1057" y="1055369"/>
            <a:ext cx="668528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85" dirty="0"/>
              <a:t>EDA</a:t>
            </a:r>
            <a:r>
              <a:rPr spc="-30" dirty="0"/>
              <a:t> </a:t>
            </a:r>
            <a:r>
              <a:rPr dirty="0"/>
              <a:t>with</a:t>
            </a:r>
            <a:r>
              <a:rPr spc="-85" dirty="0"/>
              <a:t> </a:t>
            </a:r>
            <a:r>
              <a:rPr spc="140" dirty="0"/>
              <a:t>Data</a:t>
            </a:r>
            <a:r>
              <a:rPr spc="85" dirty="0"/>
              <a:t> </a:t>
            </a:r>
            <a:r>
              <a:rPr spc="114" dirty="0"/>
              <a:t>Visualization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998902" y="3046628"/>
            <a:ext cx="2480945" cy="2480945"/>
            <a:chOff x="1998902" y="3046628"/>
            <a:chExt cx="2480945" cy="2480945"/>
          </a:xfrm>
        </p:grpSpPr>
        <p:sp>
          <p:nvSpPr>
            <p:cNvPr id="7" name="object 7"/>
            <p:cNvSpPr/>
            <p:nvPr/>
          </p:nvSpPr>
          <p:spPr>
            <a:xfrm>
              <a:off x="2002200" y="3049927"/>
              <a:ext cx="2474595" cy="2474595"/>
            </a:xfrm>
            <a:custGeom>
              <a:avLst/>
              <a:gdLst/>
              <a:ahLst/>
              <a:cxnLst/>
              <a:rect l="l" t="t" r="r" b="b"/>
              <a:pathLst>
                <a:path w="2474595" h="2474595">
                  <a:moveTo>
                    <a:pt x="176727" y="0"/>
                  </a:moveTo>
                  <a:lnTo>
                    <a:pt x="0" y="0"/>
                  </a:lnTo>
                  <a:lnTo>
                    <a:pt x="0" y="2474059"/>
                  </a:lnTo>
                  <a:lnTo>
                    <a:pt x="2474184" y="2474059"/>
                  </a:lnTo>
                  <a:lnTo>
                    <a:pt x="2474184" y="2297340"/>
                  </a:lnTo>
                  <a:lnTo>
                    <a:pt x="176727" y="2297340"/>
                  </a:lnTo>
                  <a:lnTo>
                    <a:pt x="176727" y="2246257"/>
                  </a:lnTo>
                  <a:lnTo>
                    <a:pt x="1148728" y="1272938"/>
                  </a:lnTo>
                  <a:lnTo>
                    <a:pt x="1502183" y="1626375"/>
                  </a:lnTo>
                  <a:lnTo>
                    <a:pt x="2297456" y="832509"/>
                  </a:lnTo>
                  <a:lnTo>
                    <a:pt x="2297456" y="1237029"/>
                  </a:lnTo>
                  <a:lnTo>
                    <a:pt x="2474184" y="1237029"/>
                  </a:lnTo>
                  <a:lnTo>
                    <a:pt x="2474184" y="530155"/>
                  </a:lnTo>
                  <a:lnTo>
                    <a:pt x="1767274" y="530155"/>
                  </a:lnTo>
                  <a:lnTo>
                    <a:pt x="1767274" y="706874"/>
                  </a:lnTo>
                  <a:lnTo>
                    <a:pt x="2171815" y="706874"/>
                  </a:lnTo>
                  <a:lnTo>
                    <a:pt x="1502183" y="1377838"/>
                  </a:lnTo>
                  <a:lnTo>
                    <a:pt x="1148728" y="1024401"/>
                  </a:lnTo>
                  <a:lnTo>
                    <a:pt x="176727" y="1994987"/>
                  </a:lnTo>
                  <a:lnTo>
                    <a:pt x="176727" y="0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02200" y="3049927"/>
              <a:ext cx="2474595" cy="2474595"/>
            </a:xfrm>
            <a:custGeom>
              <a:avLst/>
              <a:gdLst/>
              <a:ahLst/>
              <a:cxnLst/>
              <a:rect l="l" t="t" r="r" b="b"/>
              <a:pathLst>
                <a:path w="2474595" h="2474595">
                  <a:moveTo>
                    <a:pt x="1767274" y="530155"/>
                  </a:moveTo>
                  <a:lnTo>
                    <a:pt x="2474184" y="530155"/>
                  </a:lnTo>
                  <a:lnTo>
                    <a:pt x="2474184" y="1237029"/>
                  </a:lnTo>
                  <a:lnTo>
                    <a:pt x="2297456" y="1237029"/>
                  </a:lnTo>
                  <a:lnTo>
                    <a:pt x="2297456" y="832509"/>
                  </a:lnTo>
                  <a:lnTo>
                    <a:pt x="1502183" y="1626375"/>
                  </a:lnTo>
                  <a:lnTo>
                    <a:pt x="1148728" y="1272938"/>
                  </a:lnTo>
                  <a:lnTo>
                    <a:pt x="176727" y="2246257"/>
                  </a:lnTo>
                  <a:lnTo>
                    <a:pt x="176727" y="2297340"/>
                  </a:lnTo>
                  <a:lnTo>
                    <a:pt x="2474184" y="2297340"/>
                  </a:lnTo>
                  <a:lnTo>
                    <a:pt x="2474184" y="2474059"/>
                  </a:lnTo>
                  <a:lnTo>
                    <a:pt x="0" y="2474059"/>
                  </a:lnTo>
                  <a:lnTo>
                    <a:pt x="0" y="0"/>
                  </a:lnTo>
                  <a:lnTo>
                    <a:pt x="176727" y="0"/>
                  </a:lnTo>
                  <a:lnTo>
                    <a:pt x="176727" y="1994987"/>
                  </a:lnTo>
                  <a:lnTo>
                    <a:pt x="1148728" y="1024401"/>
                  </a:lnTo>
                  <a:lnTo>
                    <a:pt x="1502183" y="1377838"/>
                  </a:lnTo>
                  <a:lnTo>
                    <a:pt x="2171815" y="706874"/>
                  </a:lnTo>
                  <a:lnTo>
                    <a:pt x="1767274" y="706874"/>
                  </a:lnTo>
                  <a:lnTo>
                    <a:pt x="1767274" y="530155"/>
                  </a:lnTo>
                  <a:close/>
                </a:path>
              </a:pathLst>
            </a:custGeom>
            <a:ln w="6597">
              <a:solidFill>
                <a:srgbClr val="00B9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32905" y="2757106"/>
            <a:ext cx="3756025" cy="3354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75" dirty="0">
                <a:solidFill>
                  <a:srgbClr val="252525"/>
                </a:solidFill>
                <a:latin typeface="Calibri"/>
                <a:cs typeface="Calibri"/>
              </a:rPr>
              <a:t>Charts</a:t>
            </a:r>
            <a:r>
              <a:rPr sz="1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were</a:t>
            </a:r>
            <a:r>
              <a:rPr sz="15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plotted:</a:t>
            </a:r>
            <a:r>
              <a:rPr sz="15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50" dirty="0">
                <a:solidFill>
                  <a:srgbClr val="252525"/>
                </a:solidFill>
                <a:latin typeface="Arial"/>
                <a:cs typeface="Arial"/>
              </a:rPr>
              <a:t>Flight</a:t>
            </a:r>
            <a:r>
              <a:rPr sz="1500" b="1" spc="-10" dirty="0">
                <a:solidFill>
                  <a:srgbClr val="252525"/>
                </a:solidFill>
                <a:latin typeface="Arial"/>
                <a:cs typeface="Arial"/>
              </a:rPr>
              <a:t> Number</a:t>
            </a:r>
            <a:r>
              <a:rPr sz="1500" b="1" spc="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52525"/>
                </a:solidFill>
                <a:latin typeface="Arial"/>
                <a:cs typeface="Arial"/>
              </a:rPr>
              <a:t>vs. </a:t>
            </a:r>
            <a:r>
              <a:rPr sz="1500" b="1" spc="-45" dirty="0">
                <a:solidFill>
                  <a:srgbClr val="252525"/>
                </a:solidFill>
                <a:latin typeface="Arial"/>
                <a:cs typeface="Arial"/>
              </a:rPr>
              <a:t>Payload </a:t>
            </a:r>
            <a:r>
              <a:rPr sz="1500" b="1" spc="-25" dirty="0">
                <a:solidFill>
                  <a:srgbClr val="252525"/>
                </a:solidFill>
                <a:latin typeface="Arial"/>
                <a:cs typeface="Arial"/>
              </a:rPr>
              <a:t>Mass</a:t>
            </a:r>
            <a:r>
              <a:rPr sz="1500" spc="-25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5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50" dirty="0">
                <a:solidFill>
                  <a:srgbClr val="252525"/>
                </a:solidFill>
                <a:latin typeface="Arial"/>
                <a:cs typeface="Arial"/>
              </a:rPr>
              <a:t>Flight </a:t>
            </a:r>
            <a:r>
              <a:rPr sz="1500" b="1" spc="-20" dirty="0">
                <a:solidFill>
                  <a:srgbClr val="252525"/>
                </a:solidFill>
                <a:latin typeface="Arial"/>
                <a:cs typeface="Arial"/>
              </a:rPr>
              <a:t>Number</a:t>
            </a:r>
            <a:r>
              <a:rPr sz="1500" b="1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252525"/>
                </a:solidFill>
                <a:latin typeface="Arial"/>
                <a:cs typeface="Arial"/>
              </a:rPr>
              <a:t>vs.</a:t>
            </a:r>
            <a:r>
              <a:rPr sz="1500" b="1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252525"/>
                </a:solidFill>
                <a:latin typeface="Arial"/>
                <a:cs typeface="Arial"/>
              </a:rPr>
              <a:t>Launch </a:t>
            </a:r>
            <a:r>
              <a:rPr sz="1500" b="1" dirty="0">
                <a:solidFill>
                  <a:srgbClr val="252525"/>
                </a:solidFill>
                <a:latin typeface="Arial"/>
                <a:cs typeface="Arial"/>
              </a:rPr>
              <a:t>Site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5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55" dirty="0">
                <a:solidFill>
                  <a:srgbClr val="252525"/>
                </a:solidFill>
                <a:latin typeface="Arial"/>
                <a:cs typeface="Arial"/>
              </a:rPr>
              <a:t>Payload</a:t>
            </a:r>
            <a:r>
              <a:rPr sz="1500" b="1" spc="-1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252525"/>
                </a:solidFill>
                <a:latin typeface="Arial"/>
                <a:cs typeface="Arial"/>
              </a:rPr>
              <a:t>Mass</a:t>
            </a:r>
            <a:r>
              <a:rPr sz="1500" b="1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40" dirty="0">
                <a:solidFill>
                  <a:srgbClr val="252525"/>
                </a:solidFill>
                <a:latin typeface="Arial"/>
                <a:cs typeface="Arial"/>
              </a:rPr>
              <a:t>vs.</a:t>
            </a:r>
            <a:r>
              <a:rPr sz="1500" b="1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40" dirty="0">
                <a:solidFill>
                  <a:srgbClr val="252525"/>
                </a:solidFill>
                <a:latin typeface="Arial"/>
                <a:cs typeface="Arial"/>
              </a:rPr>
              <a:t>Launch</a:t>
            </a:r>
            <a:r>
              <a:rPr sz="1500" b="1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252525"/>
                </a:solidFill>
                <a:latin typeface="Arial"/>
                <a:cs typeface="Arial"/>
              </a:rPr>
              <a:t>Site</a:t>
            </a:r>
            <a:r>
              <a:rPr sz="1500" spc="-2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5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52525"/>
                </a:solidFill>
                <a:latin typeface="Arial"/>
                <a:cs typeface="Arial"/>
              </a:rPr>
              <a:t>Orbit </a:t>
            </a:r>
            <a:r>
              <a:rPr sz="1500" b="1" spc="-95" dirty="0">
                <a:solidFill>
                  <a:srgbClr val="252525"/>
                </a:solidFill>
                <a:latin typeface="Arial"/>
                <a:cs typeface="Arial"/>
              </a:rPr>
              <a:t>Type</a:t>
            </a:r>
            <a:r>
              <a:rPr sz="1500" b="1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252525"/>
                </a:solidFill>
                <a:latin typeface="Arial"/>
                <a:cs typeface="Arial"/>
              </a:rPr>
              <a:t>vs.</a:t>
            </a:r>
            <a:r>
              <a:rPr sz="1500" b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252525"/>
                </a:solidFill>
                <a:latin typeface="Arial"/>
                <a:cs typeface="Arial"/>
              </a:rPr>
              <a:t>Success</a:t>
            </a:r>
            <a:r>
              <a:rPr sz="1500" b="1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252525"/>
                </a:solidFill>
                <a:latin typeface="Arial"/>
                <a:cs typeface="Arial"/>
              </a:rPr>
              <a:t>Rate</a:t>
            </a:r>
            <a:r>
              <a:rPr sz="1500" spc="-1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5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35" dirty="0">
                <a:solidFill>
                  <a:srgbClr val="252525"/>
                </a:solidFill>
                <a:latin typeface="Arial"/>
                <a:cs typeface="Arial"/>
              </a:rPr>
              <a:t>Flight</a:t>
            </a:r>
            <a:r>
              <a:rPr sz="1500" b="1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52525"/>
                </a:solidFill>
                <a:latin typeface="Arial"/>
                <a:cs typeface="Arial"/>
              </a:rPr>
              <a:t>Number</a:t>
            </a:r>
            <a:r>
              <a:rPr sz="1500" b="1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252525"/>
                </a:solidFill>
                <a:latin typeface="Arial"/>
                <a:cs typeface="Arial"/>
              </a:rPr>
              <a:t>vs. </a:t>
            </a:r>
            <a:r>
              <a:rPr sz="1500" b="1" spc="-10" dirty="0">
                <a:solidFill>
                  <a:srgbClr val="252525"/>
                </a:solidFill>
                <a:latin typeface="Arial"/>
                <a:cs typeface="Arial"/>
              </a:rPr>
              <a:t>Orbit</a:t>
            </a:r>
            <a:r>
              <a:rPr sz="1500" b="1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70" dirty="0">
                <a:solidFill>
                  <a:srgbClr val="252525"/>
                </a:solidFill>
                <a:latin typeface="Arial"/>
                <a:cs typeface="Arial"/>
              </a:rPr>
              <a:t>Type</a:t>
            </a:r>
            <a:r>
              <a:rPr sz="1500" spc="-7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5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b="1" spc="-45" dirty="0">
                <a:solidFill>
                  <a:srgbClr val="252525"/>
                </a:solidFill>
                <a:latin typeface="Arial"/>
                <a:cs typeface="Arial"/>
              </a:rPr>
              <a:t>Payload</a:t>
            </a:r>
            <a:r>
              <a:rPr sz="1500" b="1" spc="-50" dirty="0">
                <a:solidFill>
                  <a:srgbClr val="252525"/>
                </a:solidFill>
                <a:latin typeface="Arial"/>
                <a:cs typeface="Arial"/>
              </a:rPr>
              <a:t> Mass</a:t>
            </a:r>
            <a:r>
              <a:rPr sz="1500" b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85" dirty="0">
                <a:solidFill>
                  <a:srgbClr val="252525"/>
                </a:solidFill>
                <a:latin typeface="Arial"/>
                <a:cs typeface="Arial"/>
              </a:rPr>
              <a:t>vs</a:t>
            </a:r>
            <a:r>
              <a:rPr sz="1500" b="1" spc="-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252525"/>
                </a:solidFill>
                <a:latin typeface="Arial"/>
                <a:cs typeface="Arial"/>
              </a:rPr>
              <a:t>Orbit </a:t>
            </a:r>
            <a:r>
              <a:rPr sz="1500" b="1" spc="-95" dirty="0">
                <a:solidFill>
                  <a:srgbClr val="252525"/>
                </a:solidFill>
                <a:latin typeface="Arial"/>
                <a:cs typeface="Arial"/>
              </a:rPr>
              <a:t>Type</a:t>
            </a:r>
            <a:r>
              <a:rPr sz="1500" b="1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spc="35" dirty="0">
                <a:solidFill>
                  <a:srgbClr val="252525"/>
                </a:solidFill>
                <a:latin typeface="Calibri"/>
                <a:cs typeface="Calibri"/>
              </a:rPr>
              <a:t>and </a:t>
            </a:r>
            <a:r>
              <a:rPr sz="1500" spc="130" dirty="0">
                <a:solidFill>
                  <a:srgbClr val="252525"/>
                </a:solidFill>
                <a:latin typeface="Calibri"/>
                <a:cs typeface="Calibri"/>
              </a:rPr>
              <a:t>Success</a:t>
            </a:r>
            <a:r>
              <a:rPr sz="15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Rate</a:t>
            </a:r>
            <a:r>
              <a:rPr sz="15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Yearly</a:t>
            </a:r>
            <a:r>
              <a:rPr sz="150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Trend</a:t>
            </a:r>
            <a:r>
              <a:rPr sz="15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252525"/>
                </a:solidFill>
                <a:latin typeface="Calibri"/>
                <a:cs typeface="Calibri"/>
              </a:rPr>
              <a:t>Scatter</a:t>
            </a:r>
            <a:r>
              <a:rPr sz="15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plots</a:t>
            </a:r>
            <a:r>
              <a:rPr sz="1500" spc="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35" dirty="0">
                <a:solidFill>
                  <a:srgbClr val="252525"/>
                </a:solidFill>
                <a:latin typeface="Calibri"/>
                <a:cs typeface="Calibri"/>
              </a:rPr>
              <a:t>show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00" spc="2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relationship</a:t>
            </a:r>
            <a:r>
              <a:rPr sz="15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between</a:t>
            </a:r>
            <a:r>
              <a:rPr sz="1500" spc="3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45" dirty="0">
                <a:solidFill>
                  <a:srgbClr val="252525"/>
                </a:solidFill>
                <a:latin typeface="Calibri"/>
                <a:cs typeface="Calibri"/>
              </a:rPr>
              <a:t>variables.</a:t>
            </a:r>
            <a:endParaRPr sz="1500">
              <a:latin typeface="Calibri"/>
              <a:cs typeface="Calibri"/>
            </a:endParaRPr>
          </a:p>
          <a:p>
            <a:pPr marL="12700" marR="27305">
              <a:lnSpc>
                <a:spcPct val="100000"/>
              </a:lnSpc>
              <a:spcBef>
                <a:spcPts val="994"/>
              </a:spcBef>
            </a:pP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If</a:t>
            </a:r>
            <a:r>
              <a:rPr sz="15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7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5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relationship</a:t>
            </a:r>
            <a:r>
              <a:rPr sz="1500" spc="-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60" dirty="0">
                <a:solidFill>
                  <a:srgbClr val="252525"/>
                </a:solidFill>
                <a:latin typeface="Calibri"/>
                <a:cs typeface="Calibri"/>
              </a:rPr>
              <a:t>exists,</a:t>
            </a:r>
            <a:r>
              <a:rPr sz="15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they</a:t>
            </a:r>
            <a:r>
              <a:rPr sz="15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60" dirty="0">
                <a:solidFill>
                  <a:srgbClr val="252525"/>
                </a:solidFill>
                <a:latin typeface="Calibri"/>
                <a:cs typeface="Calibri"/>
              </a:rPr>
              <a:t>could</a:t>
            </a:r>
            <a:r>
              <a:rPr sz="15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be</a:t>
            </a:r>
            <a:r>
              <a:rPr sz="150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75" dirty="0">
                <a:solidFill>
                  <a:srgbClr val="252525"/>
                </a:solidFill>
                <a:latin typeface="Calibri"/>
                <a:cs typeface="Calibri"/>
              </a:rPr>
              <a:t>used</a:t>
            </a:r>
            <a:r>
              <a:rPr sz="1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252525"/>
                </a:solidFill>
                <a:latin typeface="Calibri"/>
                <a:cs typeface="Calibri"/>
              </a:rPr>
              <a:t>in </a:t>
            </a:r>
            <a:r>
              <a:rPr sz="1500" spc="70" dirty="0">
                <a:solidFill>
                  <a:srgbClr val="252525"/>
                </a:solidFill>
                <a:latin typeface="Calibri"/>
                <a:cs typeface="Calibri"/>
              </a:rPr>
              <a:t>machine</a:t>
            </a:r>
            <a:r>
              <a:rPr sz="15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learning</a:t>
            </a:r>
            <a:r>
              <a:rPr sz="15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model.</a:t>
            </a:r>
            <a:r>
              <a:rPr sz="150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252525"/>
                </a:solidFill>
                <a:latin typeface="Calibri"/>
                <a:cs typeface="Calibri"/>
              </a:rPr>
              <a:t>Bar</a:t>
            </a:r>
            <a:r>
              <a:rPr sz="15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65" dirty="0">
                <a:solidFill>
                  <a:srgbClr val="252525"/>
                </a:solidFill>
                <a:latin typeface="Calibri"/>
                <a:cs typeface="Calibri"/>
              </a:rPr>
              <a:t>charts</a:t>
            </a:r>
            <a:r>
              <a:rPr sz="150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35" dirty="0">
                <a:solidFill>
                  <a:srgbClr val="252525"/>
                </a:solidFill>
                <a:latin typeface="Calibri"/>
                <a:cs typeface="Calibri"/>
              </a:rPr>
              <a:t>show </a:t>
            </a:r>
            <a:r>
              <a:rPr sz="1500" spc="70" dirty="0">
                <a:solidFill>
                  <a:srgbClr val="252525"/>
                </a:solidFill>
                <a:latin typeface="Calibri"/>
                <a:cs typeface="Calibri"/>
              </a:rPr>
              <a:t>comparisons</a:t>
            </a:r>
            <a:r>
              <a:rPr sz="1500" spc="-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252525"/>
                </a:solidFill>
                <a:latin typeface="Calibri"/>
                <a:cs typeface="Calibri"/>
              </a:rPr>
              <a:t>among</a:t>
            </a:r>
            <a:r>
              <a:rPr sz="1500" spc="-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252525"/>
                </a:solidFill>
                <a:latin typeface="Calibri"/>
                <a:cs typeface="Calibri"/>
              </a:rPr>
              <a:t>discrete</a:t>
            </a:r>
            <a:r>
              <a:rPr sz="1500" spc="-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252525"/>
                </a:solidFill>
                <a:latin typeface="Calibri"/>
                <a:cs typeface="Calibri"/>
              </a:rPr>
              <a:t>categories.</a:t>
            </a:r>
            <a:r>
              <a:rPr sz="1500" spc="-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1500" spc="50" dirty="0">
                <a:solidFill>
                  <a:srgbClr val="252525"/>
                </a:solidFill>
                <a:latin typeface="Calibri"/>
                <a:cs typeface="Calibri"/>
              </a:rPr>
              <a:t>goal</a:t>
            </a:r>
            <a:r>
              <a:rPr sz="15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80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15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00" spc="1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252525"/>
                </a:solidFill>
                <a:latin typeface="Calibri"/>
                <a:cs typeface="Calibri"/>
              </a:rPr>
              <a:t>show</a:t>
            </a:r>
            <a:r>
              <a:rPr sz="150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relationship</a:t>
            </a:r>
            <a:r>
              <a:rPr sz="15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between</a:t>
            </a:r>
            <a:r>
              <a:rPr sz="15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1500" spc="75" dirty="0">
                <a:solidFill>
                  <a:srgbClr val="252525"/>
                </a:solidFill>
                <a:latin typeface="Calibri"/>
                <a:cs typeface="Calibri"/>
              </a:rPr>
              <a:t>specific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252525"/>
                </a:solidFill>
                <a:latin typeface="Calibri"/>
                <a:cs typeface="Calibri"/>
              </a:rPr>
              <a:t>categories</a:t>
            </a:r>
            <a:r>
              <a:rPr sz="15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being</a:t>
            </a:r>
            <a:r>
              <a:rPr sz="15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65" dirty="0">
                <a:solidFill>
                  <a:srgbClr val="252525"/>
                </a:solidFill>
                <a:latin typeface="Calibri"/>
                <a:cs typeface="Calibri"/>
              </a:rPr>
              <a:t>compared</a:t>
            </a:r>
            <a:r>
              <a:rPr sz="1500" spc="-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6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500" spc="-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25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1500" spc="70" dirty="0">
                <a:solidFill>
                  <a:srgbClr val="252525"/>
                </a:solidFill>
                <a:latin typeface="Calibri"/>
                <a:cs typeface="Calibri"/>
              </a:rPr>
              <a:t>measured</a:t>
            </a:r>
            <a:r>
              <a:rPr sz="1500" spc="-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value.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0" dirty="0">
                <a:solidFill>
                  <a:srgbClr val="252525"/>
                </a:solidFill>
                <a:latin typeface="Calibri"/>
                <a:cs typeface="Calibri"/>
              </a:rPr>
              <a:t>Line</a:t>
            </a:r>
            <a:r>
              <a:rPr sz="150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65" dirty="0">
                <a:solidFill>
                  <a:srgbClr val="252525"/>
                </a:solidFill>
                <a:latin typeface="Calibri"/>
                <a:cs typeface="Calibri"/>
              </a:rPr>
              <a:t>charts</a:t>
            </a:r>
            <a:r>
              <a:rPr sz="15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252525"/>
                </a:solidFill>
                <a:latin typeface="Calibri"/>
                <a:cs typeface="Calibri"/>
              </a:rPr>
              <a:t>show</a:t>
            </a:r>
            <a:r>
              <a:rPr sz="15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trends</a:t>
            </a:r>
            <a:r>
              <a:rPr sz="1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252525"/>
                </a:solidFill>
                <a:latin typeface="Calibri"/>
                <a:cs typeface="Calibri"/>
              </a:rPr>
              <a:t>in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5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over</a:t>
            </a:r>
            <a:r>
              <a:rPr sz="150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time</a:t>
            </a:r>
            <a:r>
              <a:rPr sz="150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(time</a:t>
            </a:r>
            <a:r>
              <a:rPr sz="150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252525"/>
                </a:solidFill>
                <a:latin typeface="Calibri"/>
                <a:cs typeface="Calibri"/>
              </a:rPr>
              <a:t>series)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4762" y="2476838"/>
              <a:ext cx="6267236" cy="43811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34100" y="2724150"/>
              <a:ext cx="6057900" cy="4133850"/>
            </a:xfrm>
            <a:custGeom>
              <a:avLst/>
              <a:gdLst/>
              <a:ahLst/>
              <a:cxnLst/>
              <a:rect l="l" t="t" r="r" b="b"/>
              <a:pathLst>
                <a:path w="6057900" h="4133850">
                  <a:moveTo>
                    <a:pt x="6057900" y="0"/>
                  </a:moveTo>
                  <a:lnTo>
                    <a:pt x="0" y="0"/>
                  </a:lnTo>
                  <a:lnTo>
                    <a:pt x="0" y="4133850"/>
                  </a:lnTo>
                  <a:lnTo>
                    <a:pt x="6057900" y="4133850"/>
                  </a:lnTo>
                  <a:lnTo>
                    <a:pt x="6057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" y="0"/>
              <a:ext cx="11744325" cy="28860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2724150"/>
            </a:xfrm>
            <a:custGeom>
              <a:avLst/>
              <a:gdLst/>
              <a:ahLst/>
              <a:cxnLst/>
              <a:rect l="l" t="t" r="r" b="b"/>
              <a:pathLst>
                <a:path w="12192000" h="2724150">
                  <a:moveTo>
                    <a:pt x="12192000" y="0"/>
                  </a:moveTo>
                  <a:lnTo>
                    <a:pt x="0" y="0"/>
                  </a:lnTo>
                  <a:lnTo>
                    <a:pt x="0" y="2724150"/>
                  </a:lnTo>
                  <a:lnTo>
                    <a:pt x="12192000" y="272415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7163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30"/>
              </a:spcBef>
            </a:pPr>
            <a:r>
              <a:rPr spc="185" dirty="0"/>
              <a:t>EDA</a:t>
            </a:r>
            <a:r>
              <a:rPr spc="-5" dirty="0"/>
              <a:t> </a:t>
            </a:r>
            <a:r>
              <a:rPr dirty="0"/>
              <a:t>with</a:t>
            </a:r>
            <a:r>
              <a:rPr spc="-65" dirty="0"/>
              <a:t> </a:t>
            </a:r>
            <a:r>
              <a:rPr spc="320" dirty="0"/>
              <a:t>SQL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1057" y="3017773"/>
            <a:ext cx="4620260" cy="2790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Performed</a:t>
            </a:r>
            <a:r>
              <a:rPr sz="650" spc="2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70" dirty="0">
                <a:solidFill>
                  <a:srgbClr val="252525"/>
                </a:solidFill>
                <a:latin typeface="Calibri"/>
                <a:cs typeface="Calibri"/>
              </a:rPr>
              <a:t>SQL</a:t>
            </a:r>
            <a:r>
              <a:rPr sz="650" spc="1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52525"/>
                </a:solidFill>
                <a:latin typeface="Calibri"/>
                <a:cs typeface="Calibri"/>
              </a:rPr>
              <a:t>queries: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0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Displaying</a:t>
            </a:r>
            <a:r>
              <a:rPr sz="650" spc="3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55" dirty="0">
                <a:solidFill>
                  <a:srgbClr val="252525"/>
                </a:solidFill>
                <a:latin typeface="Calibri"/>
                <a:cs typeface="Calibri"/>
              </a:rPr>
              <a:t>names</a:t>
            </a:r>
            <a:r>
              <a:rPr sz="650" spc="1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65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unique</a:t>
            </a:r>
            <a:r>
              <a:rPr sz="650" spc="2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650" spc="1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sites</a:t>
            </a:r>
            <a:r>
              <a:rPr sz="650" spc="1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65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52525"/>
                </a:solidFill>
                <a:latin typeface="Calibri"/>
                <a:cs typeface="Calibri"/>
              </a:rPr>
              <a:t>space</a:t>
            </a:r>
            <a:r>
              <a:rPr sz="650" spc="2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52525"/>
                </a:solidFill>
                <a:latin typeface="Calibri"/>
                <a:cs typeface="Calibri"/>
              </a:rPr>
              <a:t>mission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252525"/>
              </a:buClr>
              <a:buFont typeface="Calibri"/>
              <a:buChar char="•"/>
            </a:pPr>
            <a:endParaRPr sz="85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Displaying</a:t>
            </a:r>
            <a:r>
              <a:rPr sz="650" spc="4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5</a:t>
            </a:r>
            <a:r>
              <a:rPr sz="65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records</a:t>
            </a:r>
            <a:r>
              <a:rPr sz="6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where</a:t>
            </a:r>
            <a:r>
              <a:rPr sz="650" spc="1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650" spc="2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sites</a:t>
            </a:r>
            <a:r>
              <a:rPr sz="6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begin</a:t>
            </a:r>
            <a:r>
              <a:rPr sz="650" spc="2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65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string</a:t>
            </a:r>
            <a:r>
              <a:rPr sz="650" spc="3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52525"/>
                </a:solidFill>
                <a:latin typeface="Calibri"/>
                <a:cs typeface="Calibri"/>
              </a:rPr>
              <a:t>‘CCA'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52525"/>
              </a:buClr>
              <a:buFont typeface="Calibri"/>
              <a:buChar char="•"/>
            </a:pPr>
            <a:endParaRPr sz="80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Displaying</a:t>
            </a:r>
            <a:r>
              <a:rPr sz="650" spc="4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total</a:t>
            </a:r>
            <a:r>
              <a:rPr sz="650" spc="2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payload</a:t>
            </a:r>
            <a:r>
              <a:rPr sz="650" spc="22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65" dirty="0">
                <a:solidFill>
                  <a:srgbClr val="252525"/>
                </a:solidFill>
                <a:latin typeface="Calibri"/>
                <a:cs typeface="Calibri"/>
              </a:rPr>
              <a:t>mass</a:t>
            </a:r>
            <a:r>
              <a:rPr sz="6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carried</a:t>
            </a:r>
            <a:r>
              <a:rPr sz="65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650" spc="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boosters</a:t>
            </a:r>
            <a:r>
              <a:rPr sz="6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launched</a:t>
            </a:r>
            <a:r>
              <a:rPr sz="650" spc="22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650" spc="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NASA</a:t>
            </a:r>
            <a:r>
              <a:rPr sz="650" spc="3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52525"/>
                </a:solidFill>
                <a:latin typeface="Calibri"/>
                <a:cs typeface="Calibri"/>
              </a:rPr>
              <a:t>(CRS)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Calibri"/>
              <a:buChar char="•"/>
            </a:pPr>
            <a:endParaRPr sz="90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Displaying</a:t>
            </a:r>
            <a:r>
              <a:rPr sz="650" spc="4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average</a:t>
            </a:r>
            <a:r>
              <a:rPr sz="650" spc="2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payload</a:t>
            </a:r>
            <a:r>
              <a:rPr sz="650" spc="2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65" dirty="0">
                <a:solidFill>
                  <a:srgbClr val="252525"/>
                </a:solidFill>
                <a:latin typeface="Calibri"/>
                <a:cs typeface="Calibri"/>
              </a:rPr>
              <a:t>mass</a:t>
            </a:r>
            <a:r>
              <a:rPr sz="650" spc="1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carried</a:t>
            </a:r>
            <a:r>
              <a:rPr sz="65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650" spc="2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booster</a:t>
            </a:r>
            <a:r>
              <a:rPr sz="650" spc="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version</a:t>
            </a:r>
            <a:r>
              <a:rPr sz="650" spc="22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55" dirty="0">
                <a:solidFill>
                  <a:srgbClr val="252525"/>
                </a:solidFill>
                <a:latin typeface="Calibri"/>
                <a:cs typeface="Calibri"/>
              </a:rPr>
              <a:t>F9</a:t>
            </a:r>
            <a:r>
              <a:rPr sz="65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52525"/>
                </a:solidFill>
                <a:latin typeface="Calibri"/>
                <a:cs typeface="Calibri"/>
              </a:rPr>
              <a:t>v1.1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52525"/>
              </a:buClr>
              <a:buFont typeface="Calibri"/>
              <a:buChar char="•"/>
            </a:pPr>
            <a:endParaRPr sz="80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Listing</a:t>
            </a:r>
            <a:r>
              <a:rPr sz="650" spc="1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2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date</a:t>
            </a:r>
            <a:r>
              <a:rPr sz="6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when</a:t>
            </a:r>
            <a:r>
              <a:rPr sz="65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first</a:t>
            </a:r>
            <a:r>
              <a:rPr sz="650" spc="2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52525"/>
                </a:solidFill>
                <a:latin typeface="Calibri"/>
                <a:cs typeface="Calibri"/>
              </a:rPr>
              <a:t>successful</a:t>
            </a:r>
            <a:r>
              <a:rPr sz="650" spc="1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landing</a:t>
            </a:r>
            <a:r>
              <a:rPr sz="650" spc="2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outcome</a:t>
            </a:r>
            <a:r>
              <a:rPr sz="6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650" spc="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ground</a:t>
            </a:r>
            <a:r>
              <a:rPr sz="650" spc="20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pad</a:t>
            </a:r>
            <a:r>
              <a:rPr sz="65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60" dirty="0">
                <a:solidFill>
                  <a:srgbClr val="252525"/>
                </a:solidFill>
                <a:latin typeface="Calibri"/>
                <a:cs typeface="Calibri"/>
              </a:rPr>
              <a:t>was</a:t>
            </a:r>
            <a:r>
              <a:rPr sz="650" spc="1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52525"/>
                </a:solidFill>
                <a:latin typeface="Calibri"/>
                <a:cs typeface="Calibri"/>
              </a:rPr>
              <a:t>achieved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Calibri"/>
              <a:buChar char="•"/>
            </a:pPr>
            <a:endParaRPr sz="90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Listing</a:t>
            </a:r>
            <a:r>
              <a:rPr sz="650" spc="1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55" dirty="0">
                <a:solidFill>
                  <a:srgbClr val="252525"/>
                </a:solidFill>
                <a:latin typeface="Calibri"/>
                <a:cs typeface="Calibri"/>
              </a:rPr>
              <a:t>names</a:t>
            </a:r>
            <a:r>
              <a:rPr sz="65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65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boosters</a:t>
            </a:r>
            <a:r>
              <a:rPr sz="650" spc="2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which</a:t>
            </a:r>
            <a:r>
              <a:rPr sz="6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have</a:t>
            </a:r>
            <a:r>
              <a:rPr sz="65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60" dirty="0">
                <a:solidFill>
                  <a:srgbClr val="252525"/>
                </a:solidFill>
                <a:latin typeface="Calibri"/>
                <a:cs typeface="Calibri"/>
              </a:rPr>
              <a:t>success</a:t>
            </a:r>
            <a:r>
              <a:rPr sz="650" spc="2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6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drone</a:t>
            </a:r>
            <a:r>
              <a:rPr sz="650" spc="2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ship</a:t>
            </a:r>
            <a:r>
              <a:rPr sz="650" spc="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65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have</a:t>
            </a:r>
            <a:r>
              <a:rPr sz="65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payload</a:t>
            </a:r>
            <a:r>
              <a:rPr sz="650" spc="3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60" dirty="0">
                <a:solidFill>
                  <a:srgbClr val="252525"/>
                </a:solidFill>
                <a:latin typeface="Calibri"/>
                <a:cs typeface="Calibri"/>
              </a:rPr>
              <a:t>mass</a:t>
            </a:r>
            <a:r>
              <a:rPr sz="650" spc="1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greater</a:t>
            </a:r>
            <a:r>
              <a:rPr sz="6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than</a:t>
            </a:r>
            <a:r>
              <a:rPr sz="650" spc="2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4000</a:t>
            </a:r>
            <a:r>
              <a:rPr sz="6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but</a:t>
            </a:r>
            <a:r>
              <a:rPr sz="65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52525"/>
                </a:solidFill>
                <a:latin typeface="Calibri"/>
                <a:cs typeface="Calibri"/>
              </a:rPr>
              <a:t>less</a:t>
            </a:r>
            <a:endParaRPr sz="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than</a:t>
            </a:r>
            <a:r>
              <a:rPr sz="65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52525"/>
                </a:solidFill>
                <a:latin typeface="Calibri"/>
                <a:cs typeface="Calibri"/>
              </a:rPr>
              <a:t>6000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Listing</a:t>
            </a:r>
            <a:r>
              <a:rPr sz="65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total</a:t>
            </a:r>
            <a:r>
              <a:rPr sz="65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number</a:t>
            </a:r>
            <a:r>
              <a:rPr sz="650" spc="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65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52525"/>
                </a:solidFill>
                <a:latin typeface="Calibri"/>
                <a:cs typeface="Calibri"/>
              </a:rPr>
              <a:t>successful</a:t>
            </a:r>
            <a:r>
              <a:rPr sz="650" spc="2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65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failure</a:t>
            </a:r>
            <a:r>
              <a:rPr sz="650" spc="25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mission</a:t>
            </a:r>
            <a:r>
              <a:rPr sz="650" spc="3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35" dirty="0">
                <a:solidFill>
                  <a:srgbClr val="252525"/>
                </a:solidFill>
                <a:latin typeface="Calibri"/>
                <a:cs typeface="Calibri"/>
              </a:rPr>
              <a:t>outcomes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52525"/>
              </a:buClr>
              <a:buFont typeface="Calibri"/>
              <a:buChar char="•"/>
            </a:pPr>
            <a:endParaRPr sz="80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Listing</a:t>
            </a:r>
            <a:r>
              <a:rPr sz="650" spc="1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25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55" dirty="0">
                <a:solidFill>
                  <a:srgbClr val="252525"/>
                </a:solidFill>
                <a:latin typeface="Calibri"/>
                <a:cs typeface="Calibri"/>
              </a:rPr>
              <a:t>names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65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booster</a:t>
            </a:r>
            <a:r>
              <a:rPr sz="650" spc="3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versions</a:t>
            </a:r>
            <a:r>
              <a:rPr sz="650" spc="1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which</a:t>
            </a:r>
            <a:r>
              <a:rPr sz="65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have</a:t>
            </a:r>
            <a:r>
              <a:rPr sz="650" spc="2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carried</a:t>
            </a:r>
            <a:r>
              <a:rPr sz="6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52525"/>
                </a:solidFill>
                <a:latin typeface="Calibri"/>
                <a:cs typeface="Calibri"/>
              </a:rPr>
              <a:t>maximum</a:t>
            </a:r>
            <a:r>
              <a:rPr sz="650" spc="2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payload</a:t>
            </a:r>
            <a:r>
              <a:rPr sz="650" spc="2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52525"/>
                </a:solidFill>
                <a:latin typeface="Calibri"/>
                <a:cs typeface="Calibri"/>
              </a:rPr>
              <a:t>mass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Calibri"/>
              <a:buChar char="•"/>
            </a:pPr>
            <a:endParaRPr sz="90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Listing</a:t>
            </a:r>
            <a:r>
              <a:rPr sz="65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failed</a:t>
            </a:r>
            <a:r>
              <a:rPr sz="65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landing</a:t>
            </a:r>
            <a:r>
              <a:rPr sz="650" spc="2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52525"/>
                </a:solidFill>
                <a:latin typeface="Calibri"/>
                <a:cs typeface="Calibri"/>
              </a:rPr>
              <a:t>outcomes</a:t>
            </a:r>
            <a:r>
              <a:rPr sz="65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6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drone</a:t>
            </a:r>
            <a:r>
              <a:rPr sz="650" spc="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ship,</a:t>
            </a:r>
            <a:r>
              <a:rPr sz="650" spc="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their</a:t>
            </a:r>
            <a:r>
              <a:rPr sz="650" spc="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booster</a:t>
            </a:r>
            <a:r>
              <a:rPr sz="650" spc="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versions</a:t>
            </a:r>
            <a:r>
              <a:rPr sz="650" spc="2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65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650" spc="2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site</a:t>
            </a:r>
            <a:r>
              <a:rPr sz="650" spc="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55" dirty="0">
                <a:solidFill>
                  <a:srgbClr val="252525"/>
                </a:solidFill>
                <a:latin typeface="Calibri"/>
                <a:cs typeface="Calibri"/>
              </a:rPr>
              <a:t>names</a:t>
            </a:r>
            <a:r>
              <a:rPr sz="650" spc="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650" spc="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months</a:t>
            </a:r>
            <a:r>
              <a:rPr sz="65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6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52525"/>
                </a:solidFill>
                <a:latin typeface="Calibri"/>
                <a:cs typeface="Calibri"/>
              </a:rPr>
              <a:t>year</a:t>
            </a:r>
            <a:endParaRPr sz="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650" spc="-20" dirty="0">
                <a:solidFill>
                  <a:srgbClr val="252525"/>
                </a:solidFill>
                <a:latin typeface="Calibri"/>
                <a:cs typeface="Calibri"/>
              </a:rPr>
              <a:t>2015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L="69850" indent="-57785">
              <a:lnSpc>
                <a:spcPct val="100000"/>
              </a:lnSpc>
              <a:buChar char="•"/>
              <a:tabLst>
                <a:tab pos="70485" algn="l"/>
              </a:tabLst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Ranking</a:t>
            </a:r>
            <a:r>
              <a:rPr sz="650" spc="2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2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count</a:t>
            </a:r>
            <a:r>
              <a:rPr sz="6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65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landing</a:t>
            </a:r>
            <a:r>
              <a:rPr sz="650" spc="2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52525"/>
                </a:solidFill>
                <a:latin typeface="Calibri"/>
                <a:cs typeface="Calibri"/>
              </a:rPr>
              <a:t>outcomes</a:t>
            </a:r>
            <a:r>
              <a:rPr sz="650" spc="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(such</a:t>
            </a:r>
            <a:r>
              <a:rPr sz="650" spc="2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65" dirty="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650" spc="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Failure</a:t>
            </a:r>
            <a:r>
              <a:rPr sz="650" spc="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(drone</a:t>
            </a:r>
            <a:r>
              <a:rPr sz="650" spc="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ship)</a:t>
            </a:r>
            <a:r>
              <a:rPr sz="650" spc="2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65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65" dirty="0">
                <a:solidFill>
                  <a:srgbClr val="252525"/>
                </a:solidFill>
                <a:latin typeface="Calibri"/>
                <a:cs typeface="Calibri"/>
              </a:rPr>
              <a:t>Success</a:t>
            </a:r>
            <a:r>
              <a:rPr sz="65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(ground</a:t>
            </a:r>
            <a:r>
              <a:rPr sz="650" spc="2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pad))</a:t>
            </a:r>
            <a:r>
              <a:rPr sz="65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between</a:t>
            </a:r>
            <a:r>
              <a:rPr sz="65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65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date</a:t>
            </a:r>
            <a:r>
              <a:rPr sz="650" spc="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52525"/>
                </a:solidFill>
                <a:latin typeface="Calibri"/>
                <a:cs typeface="Calibri"/>
              </a:rPr>
              <a:t>2010-</a:t>
            </a:r>
            <a:endParaRPr sz="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06-04</a:t>
            </a:r>
            <a:r>
              <a:rPr sz="6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650" spc="3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2017-03-20</a:t>
            </a:r>
            <a:r>
              <a:rPr sz="6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650" spc="3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52525"/>
                </a:solidFill>
                <a:latin typeface="Calibri"/>
                <a:cs typeface="Calibri"/>
              </a:rPr>
              <a:t>descending</a:t>
            </a:r>
            <a:r>
              <a:rPr sz="650" spc="2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52525"/>
                </a:solidFill>
                <a:latin typeface="Calibri"/>
                <a:cs typeface="Calibri"/>
              </a:rPr>
              <a:t>order</a:t>
            </a:r>
            <a:endParaRPr sz="6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03677" y="3352264"/>
            <a:ext cx="3783965" cy="2886075"/>
            <a:chOff x="7903677" y="3352264"/>
            <a:chExt cx="3783965" cy="28860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3677" y="3352264"/>
              <a:ext cx="1891553" cy="25551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649710" cy="6858000"/>
            <a:chOff x="0" y="0"/>
            <a:chExt cx="116497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98" y="0"/>
              <a:ext cx="11364427" cy="68201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1144250" cy="6858000"/>
            </a:xfrm>
            <a:custGeom>
              <a:avLst/>
              <a:gdLst/>
              <a:ahLst/>
              <a:cxnLst/>
              <a:rect l="l" t="t" r="r" b="b"/>
              <a:pathLst>
                <a:path w="11144250" h="6858000">
                  <a:moveTo>
                    <a:pt x="1114425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144250" y="6858000"/>
                  </a:lnTo>
                  <a:lnTo>
                    <a:pt x="11144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72605" y="849249"/>
            <a:ext cx="3369945" cy="19431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5"/>
              </a:spcBef>
            </a:pPr>
            <a:r>
              <a:rPr sz="3350" spc="70" dirty="0"/>
              <a:t>Interactive</a:t>
            </a:r>
            <a:r>
              <a:rPr sz="3350" spc="-35" dirty="0"/>
              <a:t> </a:t>
            </a:r>
            <a:r>
              <a:rPr sz="3350" spc="130" dirty="0"/>
              <a:t>Visual </a:t>
            </a:r>
            <a:r>
              <a:rPr sz="3350" spc="135" dirty="0"/>
              <a:t>Analytics</a:t>
            </a:r>
            <a:r>
              <a:rPr sz="3350" spc="35" dirty="0"/>
              <a:t> </a:t>
            </a:r>
            <a:r>
              <a:rPr sz="3350" spc="120" dirty="0"/>
              <a:t>using </a:t>
            </a:r>
            <a:r>
              <a:rPr sz="3350" spc="114" dirty="0"/>
              <a:t>Folium,</a:t>
            </a:r>
            <a:r>
              <a:rPr sz="3350" spc="95" dirty="0"/>
              <a:t> </a:t>
            </a:r>
            <a:r>
              <a:rPr sz="3350" spc="85" dirty="0"/>
              <a:t>Plotly</a:t>
            </a:r>
            <a:r>
              <a:rPr sz="3350" spc="-95" dirty="0"/>
              <a:t> </a:t>
            </a:r>
            <a:r>
              <a:rPr sz="3350" spc="105" dirty="0"/>
              <a:t>and </a:t>
            </a:r>
            <a:r>
              <a:rPr sz="3350" spc="190" dirty="0"/>
              <a:t>Dash</a:t>
            </a:r>
            <a:endParaRPr sz="335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1687175" cy="6858000"/>
            <a:chOff x="0" y="0"/>
            <a:chExt cx="11687175" cy="6858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72224" cy="6857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72605" y="3372167"/>
            <a:ext cx="3800475" cy="277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Markers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all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120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Sites: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-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Added</a:t>
            </a:r>
            <a:r>
              <a:rPr sz="120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Marker</a:t>
            </a:r>
            <a:r>
              <a:rPr sz="120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Circle,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Popup</a:t>
            </a:r>
            <a:r>
              <a:rPr sz="120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20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Calibri"/>
                <a:cs typeface="Calibri"/>
              </a:rPr>
              <a:t>Text</a:t>
            </a:r>
            <a:r>
              <a:rPr sz="12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NASA</a:t>
            </a:r>
            <a:r>
              <a:rPr sz="1200" spc="1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Johnson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Space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Center</a:t>
            </a:r>
            <a:r>
              <a:rPr sz="1200" spc="3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its</a:t>
            </a: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latitude</a:t>
            </a:r>
            <a:r>
              <a:rPr sz="120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longitude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coordinates</a:t>
            </a: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start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location.</a:t>
            </a:r>
            <a:r>
              <a:rPr sz="1200" spc="1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-</a:t>
            </a: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Added</a:t>
            </a:r>
            <a:r>
              <a:rPr sz="1200" spc="2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Markers</a:t>
            </a:r>
            <a:r>
              <a:rPr sz="120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2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Circle,</a:t>
            </a:r>
            <a:r>
              <a:rPr sz="120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Popup</a:t>
            </a:r>
            <a:r>
              <a:rPr sz="120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Label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Text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2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all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Sites</a:t>
            </a:r>
            <a:r>
              <a:rPr sz="120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their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latitude</a:t>
            </a:r>
            <a:r>
              <a:rPr sz="12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longitude</a:t>
            </a:r>
            <a:r>
              <a:rPr sz="1200" spc="1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coordinates</a:t>
            </a:r>
            <a:r>
              <a:rPr sz="120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show</a:t>
            </a:r>
            <a:r>
              <a:rPr sz="120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their</a:t>
            </a:r>
            <a:r>
              <a:rPr sz="1200" spc="1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geographical</a:t>
            </a:r>
            <a:r>
              <a:rPr sz="1200" spc="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locations</a:t>
            </a:r>
            <a:r>
              <a:rPr sz="12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proximity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Equator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252525"/>
                </a:solidFill>
                <a:latin typeface="Calibri"/>
                <a:cs typeface="Calibri"/>
              </a:rPr>
              <a:t>coasts.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Coloured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Markers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12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outcomes</a:t>
            </a:r>
            <a:r>
              <a:rPr sz="120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each</a:t>
            </a:r>
            <a:r>
              <a:rPr sz="120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12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Site:</a:t>
            </a:r>
            <a:r>
              <a:rPr sz="120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- Added</a:t>
            </a:r>
            <a:r>
              <a:rPr sz="1200" spc="1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coloured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Markers</a:t>
            </a:r>
            <a:r>
              <a:rPr sz="12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success</a:t>
            </a:r>
            <a:r>
              <a:rPr sz="120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(Green)</a:t>
            </a:r>
            <a:r>
              <a:rPr sz="120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failed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(Red)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launches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Marker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Cluster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identify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which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launch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sites</a:t>
            </a:r>
            <a:r>
              <a:rPr sz="1200" spc="1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have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relatively</a:t>
            </a:r>
            <a:r>
              <a:rPr sz="1200" spc="3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high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success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rates.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Distances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between</a:t>
            </a:r>
            <a:r>
              <a:rPr sz="1200" spc="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Site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its</a:t>
            </a:r>
            <a:r>
              <a:rPr sz="120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proximities:</a:t>
            </a:r>
            <a:r>
              <a:rPr sz="120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-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Added</a:t>
            </a:r>
            <a:r>
              <a:rPr sz="1200" spc="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coloured</a:t>
            </a:r>
            <a:r>
              <a:rPr sz="120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Lines</a:t>
            </a:r>
            <a:r>
              <a:rPr sz="120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show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distances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between</a:t>
            </a:r>
            <a:r>
              <a:rPr sz="120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Launch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Site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114" dirty="0">
                <a:solidFill>
                  <a:srgbClr val="252525"/>
                </a:solidFill>
                <a:latin typeface="Calibri"/>
                <a:cs typeface="Calibri"/>
              </a:rPr>
              <a:t>KSC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LC-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39A 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(as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an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example)</a:t>
            </a:r>
            <a:r>
              <a:rPr sz="120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its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proximities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like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Railway,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Highway,</a:t>
            </a:r>
            <a:r>
              <a:rPr sz="120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Coastline</a:t>
            </a:r>
            <a:r>
              <a:rPr sz="12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65" dirty="0">
                <a:solidFill>
                  <a:srgbClr val="252525"/>
                </a:solidFill>
                <a:latin typeface="Calibri"/>
                <a:cs typeface="Calibri"/>
              </a:rPr>
              <a:t> Closest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City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649710" cy="6858000"/>
            <a:chOff x="0" y="0"/>
            <a:chExt cx="116497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98" y="0"/>
              <a:ext cx="11364427" cy="68201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43650" y="0"/>
              <a:ext cx="4800600" cy="6858000"/>
            </a:xfrm>
            <a:custGeom>
              <a:avLst/>
              <a:gdLst/>
              <a:ahLst/>
              <a:cxnLst/>
              <a:rect l="l" t="t" r="r" b="b"/>
              <a:pathLst>
                <a:path w="4800600" h="6858000">
                  <a:moveTo>
                    <a:pt x="0" y="6858000"/>
                  </a:moveTo>
                  <a:lnTo>
                    <a:pt x="4800600" y="6858000"/>
                  </a:lnTo>
                  <a:lnTo>
                    <a:pt x="4800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088"/>
              <a:ext cx="10739501" cy="68389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44249" cy="68579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343650" cy="68580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972" y="3209544"/>
            <a:ext cx="201612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215" dirty="0">
                <a:solidFill>
                  <a:srgbClr val="FFFFFF"/>
                </a:solidFill>
              </a:rPr>
              <a:t>Results</a:t>
            </a:r>
            <a:endParaRPr sz="4800"/>
          </a:p>
        </p:txBody>
      </p:sp>
      <p:sp>
        <p:nvSpPr>
          <p:cNvPr id="9" name="object 9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915285"/>
            <a:chOff x="0" y="0"/>
            <a:chExt cx="12192000" cy="2915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2451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05"/>
              </a:spcBef>
            </a:pPr>
            <a:r>
              <a:rPr sz="3600" spc="160" dirty="0"/>
              <a:t>EDA</a:t>
            </a:r>
            <a:r>
              <a:rPr sz="3600" spc="-30" dirty="0"/>
              <a:t> </a:t>
            </a:r>
            <a:r>
              <a:rPr sz="3600" dirty="0"/>
              <a:t>with</a:t>
            </a:r>
            <a:r>
              <a:rPr sz="3600" spc="40" dirty="0"/>
              <a:t> </a:t>
            </a:r>
            <a:r>
              <a:rPr sz="3600" spc="250" dirty="0"/>
              <a:t>SQL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3181350" y="990600"/>
            <a:ext cx="8505825" cy="5596255"/>
            <a:chOff x="3181350" y="990600"/>
            <a:chExt cx="8505825" cy="5596255"/>
          </a:xfrm>
        </p:grpSpPr>
        <p:sp>
          <p:nvSpPr>
            <p:cNvPr id="7" name="object 7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1350" y="2895574"/>
              <a:ext cx="5262626" cy="36910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2375" y="3143250"/>
              <a:ext cx="4667250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586855"/>
            <a:chOff x="0" y="0"/>
            <a:chExt cx="12192000" cy="6586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5050" y="2895574"/>
              <a:ext cx="7015226" cy="36910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2725" y="3143250"/>
              <a:ext cx="6686550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915285"/>
            <a:chOff x="0" y="0"/>
            <a:chExt cx="12192000" cy="2915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85747" y="3047873"/>
            <a:ext cx="10744835" cy="3395979"/>
            <a:chOff x="685747" y="3047873"/>
            <a:chExt cx="10744835" cy="339597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47" y="3047873"/>
              <a:ext cx="10253704" cy="33959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9" y="3181350"/>
              <a:ext cx="10668000" cy="278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019935"/>
            <a:chOff x="0" y="0"/>
            <a:chExt cx="12192000" cy="2019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2" y="0"/>
              <a:ext cx="11382469" cy="20198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85747" y="2428416"/>
            <a:ext cx="10744835" cy="3872865"/>
            <a:chOff x="685747" y="2428416"/>
            <a:chExt cx="10744835" cy="38728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47" y="2428416"/>
              <a:ext cx="10253704" cy="38727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9" y="2524124"/>
              <a:ext cx="10668000" cy="3333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586855"/>
            <a:chOff x="0" y="0"/>
            <a:chExt cx="12192000" cy="6586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625" y="2895574"/>
              <a:ext cx="10006076" cy="36910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225" y="3143250"/>
              <a:ext cx="10115550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586855"/>
            <a:chOff x="0" y="0"/>
            <a:chExt cx="12192000" cy="6586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0225" y="2895574"/>
              <a:ext cx="8015351" cy="36910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1225" y="3143250"/>
              <a:ext cx="7829550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057" y="3053397"/>
            <a:ext cx="1818639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05" dirty="0">
                <a:solidFill>
                  <a:srgbClr val="252525"/>
                </a:solidFill>
                <a:latin typeface="Calibri"/>
                <a:cs typeface="Calibri"/>
              </a:rPr>
              <a:t>Outline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4793" y="0"/>
            <a:ext cx="7887334" cy="6858000"/>
            <a:chOff x="4304793" y="0"/>
            <a:chExt cx="7887334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4793" y="0"/>
              <a:ext cx="7887206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33925" y="0"/>
              <a:ext cx="7458075" cy="6858000"/>
            </a:xfrm>
            <a:custGeom>
              <a:avLst/>
              <a:gdLst/>
              <a:ahLst/>
              <a:cxnLst/>
              <a:rect l="l" t="t" r="r" b="b"/>
              <a:pathLst>
                <a:path w="7458075" h="6858000">
                  <a:moveTo>
                    <a:pt x="745807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458075" y="6858000"/>
                  </a:lnTo>
                  <a:lnTo>
                    <a:pt x="7458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91125" y="1295400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385825" y="0"/>
                  </a:moveTo>
                  <a:lnTo>
                    <a:pt x="337424" y="3043"/>
                  </a:lnTo>
                  <a:lnTo>
                    <a:pt x="290818" y="11929"/>
                  </a:lnTo>
                  <a:lnTo>
                    <a:pt x="246369" y="26291"/>
                  </a:lnTo>
                  <a:lnTo>
                    <a:pt x="204438" y="45763"/>
                  </a:lnTo>
                  <a:lnTo>
                    <a:pt x="165386" y="69978"/>
                  </a:lnTo>
                  <a:lnTo>
                    <a:pt x="129575" y="98571"/>
                  </a:lnTo>
                  <a:lnTo>
                    <a:pt x="97366" y="131175"/>
                  </a:lnTo>
                  <a:lnTo>
                    <a:pt x="69121" y="167424"/>
                  </a:lnTo>
                  <a:lnTo>
                    <a:pt x="45201" y="206952"/>
                  </a:lnTo>
                  <a:lnTo>
                    <a:pt x="25968" y="249392"/>
                  </a:lnTo>
                  <a:lnTo>
                    <a:pt x="11782" y="294379"/>
                  </a:lnTo>
                  <a:lnTo>
                    <a:pt x="3005" y="341545"/>
                  </a:lnTo>
                  <a:lnTo>
                    <a:pt x="0" y="390525"/>
                  </a:lnTo>
                  <a:lnTo>
                    <a:pt x="3005" y="439504"/>
                  </a:lnTo>
                  <a:lnTo>
                    <a:pt x="11782" y="486670"/>
                  </a:lnTo>
                  <a:lnTo>
                    <a:pt x="25968" y="531657"/>
                  </a:lnTo>
                  <a:lnTo>
                    <a:pt x="45201" y="574097"/>
                  </a:lnTo>
                  <a:lnTo>
                    <a:pt x="69121" y="613625"/>
                  </a:lnTo>
                  <a:lnTo>
                    <a:pt x="97366" y="649874"/>
                  </a:lnTo>
                  <a:lnTo>
                    <a:pt x="129575" y="682478"/>
                  </a:lnTo>
                  <a:lnTo>
                    <a:pt x="165386" y="711071"/>
                  </a:lnTo>
                  <a:lnTo>
                    <a:pt x="204438" y="735286"/>
                  </a:lnTo>
                  <a:lnTo>
                    <a:pt x="246369" y="754758"/>
                  </a:lnTo>
                  <a:lnTo>
                    <a:pt x="290818" y="769120"/>
                  </a:lnTo>
                  <a:lnTo>
                    <a:pt x="337424" y="778006"/>
                  </a:lnTo>
                  <a:lnTo>
                    <a:pt x="385825" y="781050"/>
                  </a:lnTo>
                  <a:lnTo>
                    <a:pt x="434200" y="778006"/>
                  </a:lnTo>
                  <a:lnTo>
                    <a:pt x="480783" y="769120"/>
                  </a:lnTo>
                  <a:lnTo>
                    <a:pt x="525213" y="754758"/>
                  </a:lnTo>
                  <a:lnTo>
                    <a:pt x="567128" y="735286"/>
                  </a:lnTo>
                  <a:lnTo>
                    <a:pt x="606168" y="711071"/>
                  </a:lnTo>
                  <a:lnTo>
                    <a:pt x="641969" y="682478"/>
                  </a:lnTo>
                  <a:lnTo>
                    <a:pt x="674170" y="649874"/>
                  </a:lnTo>
                  <a:lnTo>
                    <a:pt x="702410" y="613625"/>
                  </a:lnTo>
                  <a:lnTo>
                    <a:pt x="726327" y="574097"/>
                  </a:lnTo>
                  <a:lnTo>
                    <a:pt x="745558" y="531657"/>
                  </a:lnTo>
                  <a:lnTo>
                    <a:pt x="759743" y="486670"/>
                  </a:lnTo>
                  <a:lnTo>
                    <a:pt x="768519" y="439504"/>
                  </a:lnTo>
                  <a:lnTo>
                    <a:pt x="771525" y="390525"/>
                  </a:lnTo>
                  <a:lnTo>
                    <a:pt x="768519" y="341545"/>
                  </a:lnTo>
                  <a:lnTo>
                    <a:pt x="759743" y="294379"/>
                  </a:lnTo>
                  <a:lnTo>
                    <a:pt x="745558" y="249392"/>
                  </a:lnTo>
                  <a:lnTo>
                    <a:pt x="726327" y="206952"/>
                  </a:lnTo>
                  <a:lnTo>
                    <a:pt x="702410" y="167424"/>
                  </a:lnTo>
                  <a:lnTo>
                    <a:pt x="674170" y="131175"/>
                  </a:lnTo>
                  <a:lnTo>
                    <a:pt x="641969" y="98571"/>
                  </a:lnTo>
                  <a:lnTo>
                    <a:pt x="606168" y="69978"/>
                  </a:lnTo>
                  <a:lnTo>
                    <a:pt x="567128" y="45763"/>
                  </a:lnTo>
                  <a:lnTo>
                    <a:pt x="525213" y="26291"/>
                  </a:lnTo>
                  <a:lnTo>
                    <a:pt x="480783" y="11929"/>
                  </a:lnTo>
                  <a:lnTo>
                    <a:pt x="434200" y="3043"/>
                  </a:lnTo>
                  <a:lnTo>
                    <a:pt x="3858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15481" y="1521082"/>
              <a:ext cx="323215" cy="306705"/>
            </a:xfrm>
            <a:custGeom>
              <a:avLst/>
              <a:gdLst/>
              <a:ahLst/>
              <a:cxnLst/>
              <a:rect l="l" t="t" r="r" b="b"/>
              <a:pathLst>
                <a:path w="323214" h="306705">
                  <a:moveTo>
                    <a:pt x="161508" y="181688"/>
                  </a:moveTo>
                  <a:lnTo>
                    <a:pt x="138435" y="181688"/>
                  </a:lnTo>
                  <a:lnTo>
                    <a:pt x="138435" y="306312"/>
                  </a:lnTo>
                  <a:lnTo>
                    <a:pt x="161508" y="306312"/>
                  </a:lnTo>
                  <a:lnTo>
                    <a:pt x="161508" y="181688"/>
                  </a:lnTo>
                  <a:close/>
                </a:path>
                <a:path w="323214" h="306705">
                  <a:moveTo>
                    <a:pt x="149971" y="136586"/>
                  </a:moveTo>
                  <a:lnTo>
                    <a:pt x="95711" y="191999"/>
                  </a:lnTo>
                  <a:lnTo>
                    <a:pt x="111936" y="208562"/>
                  </a:lnTo>
                  <a:lnTo>
                    <a:pt x="138435" y="181688"/>
                  </a:lnTo>
                  <a:lnTo>
                    <a:pt x="194130" y="181688"/>
                  </a:lnTo>
                  <a:lnTo>
                    <a:pt x="149971" y="136586"/>
                  </a:lnTo>
                  <a:close/>
                </a:path>
                <a:path w="323214" h="306705">
                  <a:moveTo>
                    <a:pt x="194130" y="181688"/>
                  </a:moveTo>
                  <a:lnTo>
                    <a:pt x="161508" y="181688"/>
                  </a:lnTo>
                  <a:lnTo>
                    <a:pt x="188001" y="208562"/>
                  </a:lnTo>
                  <a:lnTo>
                    <a:pt x="204226" y="191999"/>
                  </a:lnTo>
                  <a:lnTo>
                    <a:pt x="194130" y="181688"/>
                  </a:lnTo>
                  <a:close/>
                </a:path>
                <a:path w="323214" h="306705">
                  <a:moveTo>
                    <a:pt x="207653" y="0"/>
                  </a:moveTo>
                  <a:lnTo>
                    <a:pt x="115362" y="0"/>
                  </a:lnTo>
                  <a:lnTo>
                    <a:pt x="115363" y="94249"/>
                  </a:lnTo>
                  <a:lnTo>
                    <a:pt x="207653" y="94249"/>
                  </a:lnTo>
                  <a:lnTo>
                    <a:pt x="207653" y="70687"/>
                  </a:lnTo>
                  <a:lnTo>
                    <a:pt x="138435" y="70687"/>
                  </a:lnTo>
                  <a:lnTo>
                    <a:pt x="138435" y="23562"/>
                  </a:lnTo>
                  <a:lnTo>
                    <a:pt x="207653" y="23562"/>
                  </a:lnTo>
                  <a:lnTo>
                    <a:pt x="207653" y="0"/>
                  </a:lnTo>
                  <a:close/>
                </a:path>
                <a:path w="323214" h="306705">
                  <a:moveTo>
                    <a:pt x="207653" y="23562"/>
                  </a:moveTo>
                  <a:lnTo>
                    <a:pt x="184580" y="23562"/>
                  </a:lnTo>
                  <a:lnTo>
                    <a:pt x="184580" y="70687"/>
                  </a:lnTo>
                  <a:lnTo>
                    <a:pt x="207653" y="70687"/>
                  </a:lnTo>
                  <a:lnTo>
                    <a:pt x="207653" y="23562"/>
                  </a:lnTo>
                  <a:close/>
                </a:path>
                <a:path w="323214" h="306705">
                  <a:moveTo>
                    <a:pt x="92290" y="0"/>
                  </a:moveTo>
                  <a:lnTo>
                    <a:pt x="0" y="0"/>
                  </a:lnTo>
                  <a:lnTo>
                    <a:pt x="0" y="94249"/>
                  </a:lnTo>
                  <a:lnTo>
                    <a:pt x="92290" y="94249"/>
                  </a:lnTo>
                  <a:lnTo>
                    <a:pt x="92290" y="0"/>
                  </a:lnTo>
                  <a:close/>
                </a:path>
                <a:path w="323214" h="306705">
                  <a:moveTo>
                    <a:pt x="323016" y="0"/>
                  </a:moveTo>
                  <a:lnTo>
                    <a:pt x="230725" y="0"/>
                  </a:lnTo>
                  <a:lnTo>
                    <a:pt x="230725" y="94249"/>
                  </a:lnTo>
                  <a:lnTo>
                    <a:pt x="323016" y="94249"/>
                  </a:lnTo>
                  <a:lnTo>
                    <a:pt x="323016" y="0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22034" y="1288668"/>
            <a:ext cx="1298575" cy="726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755"/>
              </a:lnSpc>
              <a:spcBef>
                <a:spcPts val="105"/>
              </a:spcBef>
            </a:pPr>
            <a:r>
              <a:rPr sz="2400" spc="55" dirty="0"/>
              <a:t>Executive</a:t>
            </a:r>
            <a:endParaRPr sz="2400"/>
          </a:p>
          <a:p>
            <a:pPr marL="12700">
              <a:lnSpc>
                <a:spcPts val="2755"/>
              </a:lnSpc>
            </a:pPr>
            <a:r>
              <a:rPr sz="2400" spc="90" dirty="0"/>
              <a:t>Summary</a:t>
            </a:r>
            <a:endParaRPr sz="2400"/>
          </a:p>
        </p:txBody>
      </p:sp>
      <p:grpSp>
        <p:nvGrpSpPr>
          <p:cNvPr id="10" name="object 10"/>
          <p:cNvGrpSpPr/>
          <p:nvPr/>
        </p:nvGrpSpPr>
        <p:grpSpPr>
          <a:xfrm>
            <a:off x="5191125" y="1295400"/>
            <a:ext cx="3857625" cy="4248150"/>
            <a:chOff x="5191125" y="1295400"/>
            <a:chExt cx="3857625" cy="4248150"/>
          </a:xfrm>
        </p:grpSpPr>
        <p:sp>
          <p:nvSpPr>
            <p:cNvPr id="11" name="object 11"/>
            <p:cNvSpPr/>
            <p:nvPr/>
          </p:nvSpPr>
          <p:spPr>
            <a:xfrm>
              <a:off x="8277225" y="1295400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385825" y="0"/>
                  </a:moveTo>
                  <a:lnTo>
                    <a:pt x="337424" y="3043"/>
                  </a:lnTo>
                  <a:lnTo>
                    <a:pt x="290818" y="11929"/>
                  </a:lnTo>
                  <a:lnTo>
                    <a:pt x="246369" y="26291"/>
                  </a:lnTo>
                  <a:lnTo>
                    <a:pt x="204438" y="45763"/>
                  </a:lnTo>
                  <a:lnTo>
                    <a:pt x="165386" y="69978"/>
                  </a:lnTo>
                  <a:lnTo>
                    <a:pt x="129575" y="98571"/>
                  </a:lnTo>
                  <a:lnTo>
                    <a:pt x="97366" y="131175"/>
                  </a:lnTo>
                  <a:lnTo>
                    <a:pt x="69121" y="167424"/>
                  </a:lnTo>
                  <a:lnTo>
                    <a:pt x="45201" y="206952"/>
                  </a:lnTo>
                  <a:lnTo>
                    <a:pt x="25968" y="249392"/>
                  </a:lnTo>
                  <a:lnTo>
                    <a:pt x="11782" y="294379"/>
                  </a:lnTo>
                  <a:lnTo>
                    <a:pt x="3005" y="341545"/>
                  </a:lnTo>
                  <a:lnTo>
                    <a:pt x="0" y="390525"/>
                  </a:lnTo>
                  <a:lnTo>
                    <a:pt x="3005" y="439504"/>
                  </a:lnTo>
                  <a:lnTo>
                    <a:pt x="11782" y="486670"/>
                  </a:lnTo>
                  <a:lnTo>
                    <a:pt x="25968" y="531657"/>
                  </a:lnTo>
                  <a:lnTo>
                    <a:pt x="45201" y="574097"/>
                  </a:lnTo>
                  <a:lnTo>
                    <a:pt x="69121" y="613625"/>
                  </a:lnTo>
                  <a:lnTo>
                    <a:pt x="97366" y="649874"/>
                  </a:lnTo>
                  <a:lnTo>
                    <a:pt x="129575" y="682478"/>
                  </a:lnTo>
                  <a:lnTo>
                    <a:pt x="165386" y="711071"/>
                  </a:lnTo>
                  <a:lnTo>
                    <a:pt x="204438" y="735286"/>
                  </a:lnTo>
                  <a:lnTo>
                    <a:pt x="246369" y="754758"/>
                  </a:lnTo>
                  <a:lnTo>
                    <a:pt x="290818" y="769120"/>
                  </a:lnTo>
                  <a:lnTo>
                    <a:pt x="337424" y="778006"/>
                  </a:lnTo>
                  <a:lnTo>
                    <a:pt x="385825" y="781050"/>
                  </a:lnTo>
                  <a:lnTo>
                    <a:pt x="434200" y="778006"/>
                  </a:lnTo>
                  <a:lnTo>
                    <a:pt x="480783" y="769120"/>
                  </a:lnTo>
                  <a:lnTo>
                    <a:pt x="525213" y="754758"/>
                  </a:lnTo>
                  <a:lnTo>
                    <a:pt x="567128" y="735286"/>
                  </a:lnTo>
                  <a:lnTo>
                    <a:pt x="606168" y="711071"/>
                  </a:lnTo>
                  <a:lnTo>
                    <a:pt x="641969" y="682478"/>
                  </a:lnTo>
                  <a:lnTo>
                    <a:pt x="674170" y="649874"/>
                  </a:lnTo>
                  <a:lnTo>
                    <a:pt x="702410" y="613625"/>
                  </a:lnTo>
                  <a:lnTo>
                    <a:pt x="726327" y="574097"/>
                  </a:lnTo>
                  <a:lnTo>
                    <a:pt x="745558" y="531657"/>
                  </a:lnTo>
                  <a:lnTo>
                    <a:pt x="759743" y="486670"/>
                  </a:lnTo>
                  <a:lnTo>
                    <a:pt x="768519" y="439504"/>
                  </a:lnTo>
                  <a:lnTo>
                    <a:pt x="771525" y="390525"/>
                  </a:lnTo>
                  <a:lnTo>
                    <a:pt x="768519" y="341545"/>
                  </a:lnTo>
                  <a:lnTo>
                    <a:pt x="759743" y="294379"/>
                  </a:lnTo>
                  <a:lnTo>
                    <a:pt x="745558" y="249392"/>
                  </a:lnTo>
                  <a:lnTo>
                    <a:pt x="726327" y="206952"/>
                  </a:lnTo>
                  <a:lnTo>
                    <a:pt x="702410" y="167424"/>
                  </a:lnTo>
                  <a:lnTo>
                    <a:pt x="674170" y="131175"/>
                  </a:lnTo>
                  <a:lnTo>
                    <a:pt x="641969" y="98571"/>
                  </a:lnTo>
                  <a:lnTo>
                    <a:pt x="606168" y="69978"/>
                  </a:lnTo>
                  <a:lnTo>
                    <a:pt x="567128" y="45763"/>
                  </a:lnTo>
                  <a:lnTo>
                    <a:pt x="525213" y="26291"/>
                  </a:lnTo>
                  <a:lnTo>
                    <a:pt x="480783" y="11929"/>
                  </a:lnTo>
                  <a:lnTo>
                    <a:pt x="434200" y="3043"/>
                  </a:lnTo>
                  <a:lnTo>
                    <a:pt x="3858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8507" y="1497519"/>
              <a:ext cx="369570" cy="330200"/>
            </a:xfrm>
            <a:custGeom>
              <a:avLst/>
              <a:gdLst/>
              <a:ahLst/>
              <a:cxnLst/>
              <a:rect l="l" t="t" r="r" b="b"/>
              <a:pathLst>
                <a:path w="369570" h="330200">
                  <a:moveTo>
                    <a:pt x="276395" y="23562"/>
                  </a:moveTo>
                  <a:lnTo>
                    <a:pt x="249714" y="23562"/>
                  </a:lnTo>
                  <a:lnTo>
                    <a:pt x="251092" y="24115"/>
                  </a:lnTo>
                  <a:lnTo>
                    <a:pt x="253258" y="26327"/>
                  </a:lnTo>
                  <a:lnTo>
                    <a:pt x="253799" y="27734"/>
                  </a:lnTo>
                  <a:lnTo>
                    <a:pt x="253676" y="37555"/>
                  </a:lnTo>
                  <a:lnTo>
                    <a:pt x="252778" y="45283"/>
                  </a:lnTo>
                  <a:lnTo>
                    <a:pt x="249412" y="60012"/>
                  </a:lnTo>
                  <a:lnTo>
                    <a:pt x="246890" y="67250"/>
                  </a:lnTo>
                  <a:lnTo>
                    <a:pt x="243524" y="74369"/>
                  </a:lnTo>
                  <a:lnTo>
                    <a:pt x="240762" y="80382"/>
                  </a:lnTo>
                  <a:lnTo>
                    <a:pt x="231323" y="117812"/>
                  </a:lnTo>
                  <a:lnTo>
                    <a:pt x="230727" y="141374"/>
                  </a:lnTo>
                  <a:lnTo>
                    <a:pt x="337673" y="141374"/>
                  </a:lnTo>
                  <a:lnTo>
                    <a:pt x="340380" y="142543"/>
                  </a:lnTo>
                  <a:lnTo>
                    <a:pt x="344945" y="147205"/>
                  </a:lnTo>
                  <a:lnTo>
                    <a:pt x="346090" y="149964"/>
                  </a:lnTo>
                  <a:lnTo>
                    <a:pt x="346090" y="153156"/>
                  </a:lnTo>
                  <a:lnTo>
                    <a:pt x="345802" y="154079"/>
                  </a:lnTo>
                  <a:lnTo>
                    <a:pt x="345058" y="157083"/>
                  </a:lnTo>
                  <a:lnTo>
                    <a:pt x="343277" y="164546"/>
                  </a:lnTo>
                  <a:lnTo>
                    <a:pt x="341703" y="169662"/>
                  </a:lnTo>
                  <a:lnTo>
                    <a:pt x="337138" y="182668"/>
                  </a:lnTo>
                  <a:lnTo>
                    <a:pt x="334793" y="189913"/>
                  </a:lnTo>
                  <a:lnTo>
                    <a:pt x="322316" y="228896"/>
                  </a:lnTo>
                  <a:lnTo>
                    <a:pt x="320220" y="235213"/>
                  </a:lnTo>
                  <a:lnTo>
                    <a:pt x="318169" y="241506"/>
                  </a:lnTo>
                  <a:lnTo>
                    <a:pt x="313524" y="256120"/>
                  </a:lnTo>
                  <a:lnTo>
                    <a:pt x="311001" y="263729"/>
                  </a:lnTo>
                  <a:lnTo>
                    <a:pt x="306190" y="277471"/>
                  </a:lnTo>
                  <a:lnTo>
                    <a:pt x="304152" y="283543"/>
                  </a:lnTo>
                  <a:lnTo>
                    <a:pt x="301083" y="293179"/>
                  </a:lnTo>
                  <a:lnTo>
                    <a:pt x="300000" y="296497"/>
                  </a:lnTo>
                  <a:lnTo>
                    <a:pt x="298560" y="300669"/>
                  </a:lnTo>
                  <a:lnTo>
                    <a:pt x="297121" y="302630"/>
                  </a:lnTo>
                  <a:lnTo>
                    <a:pt x="293035" y="305576"/>
                  </a:lnTo>
                  <a:lnTo>
                    <a:pt x="290808" y="306312"/>
                  </a:lnTo>
                  <a:lnTo>
                    <a:pt x="80755" y="306312"/>
                  </a:lnTo>
                  <a:lnTo>
                    <a:pt x="87796" y="306485"/>
                  </a:lnTo>
                  <a:lnTo>
                    <a:pt x="127439" y="314665"/>
                  </a:lnTo>
                  <a:lnTo>
                    <a:pt x="133927" y="317175"/>
                  </a:lnTo>
                  <a:lnTo>
                    <a:pt x="149037" y="322730"/>
                  </a:lnTo>
                  <a:lnTo>
                    <a:pt x="164439" y="326699"/>
                  </a:lnTo>
                  <a:lnTo>
                    <a:pt x="180132" y="329080"/>
                  </a:lnTo>
                  <a:lnTo>
                    <a:pt x="196118" y="329874"/>
                  </a:lnTo>
                  <a:lnTo>
                    <a:pt x="288408" y="329874"/>
                  </a:lnTo>
                  <a:lnTo>
                    <a:pt x="321274" y="305576"/>
                  </a:lnTo>
                  <a:lnTo>
                    <a:pt x="367360" y="164384"/>
                  </a:lnTo>
                  <a:lnTo>
                    <a:pt x="368559" y="160827"/>
                  </a:lnTo>
                  <a:lnTo>
                    <a:pt x="369162" y="157083"/>
                  </a:lnTo>
                  <a:lnTo>
                    <a:pt x="369267" y="148185"/>
                  </a:lnTo>
                  <a:lnTo>
                    <a:pt x="368381" y="143643"/>
                  </a:lnTo>
                  <a:lnTo>
                    <a:pt x="339235" y="117812"/>
                  </a:lnTo>
                  <a:lnTo>
                    <a:pt x="254519" y="117812"/>
                  </a:lnTo>
                  <a:lnTo>
                    <a:pt x="255116" y="111799"/>
                  </a:lnTo>
                  <a:lnTo>
                    <a:pt x="256260" y="106093"/>
                  </a:lnTo>
                  <a:lnTo>
                    <a:pt x="259626" y="95292"/>
                  </a:lnTo>
                  <a:lnTo>
                    <a:pt x="261668" y="89952"/>
                  </a:lnTo>
                  <a:lnTo>
                    <a:pt x="264074" y="84680"/>
                  </a:lnTo>
                  <a:lnTo>
                    <a:pt x="267035" y="77960"/>
                  </a:lnTo>
                  <a:lnTo>
                    <a:pt x="276669" y="36819"/>
                  </a:lnTo>
                  <a:lnTo>
                    <a:pt x="276872" y="29456"/>
                  </a:lnTo>
                  <a:lnTo>
                    <a:pt x="276749" y="25284"/>
                  </a:lnTo>
                  <a:lnTo>
                    <a:pt x="276395" y="23562"/>
                  </a:lnTo>
                  <a:close/>
                </a:path>
                <a:path w="369570" h="330200">
                  <a:moveTo>
                    <a:pt x="251996" y="0"/>
                  </a:moveTo>
                  <a:lnTo>
                    <a:pt x="243702" y="0"/>
                  </a:lnTo>
                  <a:lnTo>
                    <a:pt x="240042" y="860"/>
                  </a:lnTo>
                  <a:lnTo>
                    <a:pt x="234030" y="4297"/>
                  </a:lnTo>
                  <a:lnTo>
                    <a:pt x="231028" y="6691"/>
                  </a:lnTo>
                  <a:lnTo>
                    <a:pt x="115905" y="124070"/>
                  </a:lnTo>
                  <a:lnTo>
                    <a:pt x="110257" y="129719"/>
                  </a:lnTo>
                  <a:lnTo>
                    <a:pt x="104006" y="134010"/>
                  </a:lnTo>
                  <a:lnTo>
                    <a:pt x="90304" y="139904"/>
                  </a:lnTo>
                  <a:lnTo>
                    <a:pt x="82976" y="141374"/>
                  </a:lnTo>
                  <a:lnTo>
                    <a:pt x="0" y="141374"/>
                  </a:lnTo>
                  <a:lnTo>
                    <a:pt x="0" y="306312"/>
                  </a:lnTo>
                  <a:lnTo>
                    <a:pt x="196118" y="306312"/>
                  </a:lnTo>
                  <a:lnTo>
                    <a:pt x="182588" y="305633"/>
                  </a:lnTo>
                  <a:lnTo>
                    <a:pt x="169215" y="303597"/>
                  </a:lnTo>
                  <a:lnTo>
                    <a:pt x="155999" y="300204"/>
                  </a:lnTo>
                  <a:lnTo>
                    <a:pt x="127764" y="289896"/>
                  </a:lnTo>
                  <a:lnTo>
                    <a:pt x="112341" y="285925"/>
                  </a:lnTo>
                  <a:lnTo>
                    <a:pt x="96672" y="283543"/>
                  </a:lnTo>
                  <a:lnTo>
                    <a:pt x="80755" y="282749"/>
                  </a:lnTo>
                  <a:lnTo>
                    <a:pt x="23074" y="282749"/>
                  </a:lnTo>
                  <a:lnTo>
                    <a:pt x="23073" y="164937"/>
                  </a:lnTo>
                  <a:lnTo>
                    <a:pt x="75168" y="164937"/>
                  </a:lnTo>
                  <a:lnTo>
                    <a:pt x="83245" y="164546"/>
                  </a:lnTo>
                  <a:lnTo>
                    <a:pt x="124377" y="148185"/>
                  </a:lnTo>
                  <a:lnTo>
                    <a:pt x="246711" y="23807"/>
                  </a:lnTo>
                  <a:lnTo>
                    <a:pt x="247308" y="23562"/>
                  </a:lnTo>
                  <a:lnTo>
                    <a:pt x="276395" y="23562"/>
                  </a:lnTo>
                  <a:lnTo>
                    <a:pt x="275967" y="21476"/>
                  </a:lnTo>
                  <a:lnTo>
                    <a:pt x="255719" y="735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1125" y="3028950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385825" y="0"/>
                  </a:moveTo>
                  <a:lnTo>
                    <a:pt x="337424" y="3043"/>
                  </a:lnTo>
                  <a:lnTo>
                    <a:pt x="290818" y="11929"/>
                  </a:lnTo>
                  <a:lnTo>
                    <a:pt x="246369" y="26291"/>
                  </a:lnTo>
                  <a:lnTo>
                    <a:pt x="204438" y="45763"/>
                  </a:lnTo>
                  <a:lnTo>
                    <a:pt x="165386" y="69978"/>
                  </a:lnTo>
                  <a:lnTo>
                    <a:pt x="129575" y="98571"/>
                  </a:lnTo>
                  <a:lnTo>
                    <a:pt x="97366" y="131175"/>
                  </a:lnTo>
                  <a:lnTo>
                    <a:pt x="69121" y="167424"/>
                  </a:lnTo>
                  <a:lnTo>
                    <a:pt x="45201" y="206952"/>
                  </a:lnTo>
                  <a:lnTo>
                    <a:pt x="25968" y="249392"/>
                  </a:lnTo>
                  <a:lnTo>
                    <a:pt x="11782" y="294379"/>
                  </a:lnTo>
                  <a:lnTo>
                    <a:pt x="3005" y="341545"/>
                  </a:lnTo>
                  <a:lnTo>
                    <a:pt x="0" y="390525"/>
                  </a:lnTo>
                  <a:lnTo>
                    <a:pt x="3005" y="439504"/>
                  </a:lnTo>
                  <a:lnTo>
                    <a:pt x="11782" y="486670"/>
                  </a:lnTo>
                  <a:lnTo>
                    <a:pt x="25968" y="531657"/>
                  </a:lnTo>
                  <a:lnTo>
                    <a:pt x="45201" y="574097"/>
                  </a:lnTo>
                  <a:lnTo>
                    <a:pt x="69121" y="613625"/>
                  </a:lnTo>
                  <a:lnTo>
                    <a:pt x="97366" y="649874"/>
                  </a:lnTo>
                  <a:lnTo>
                    <a:pt x="129575" y="682478"/>
                  </a:lnTo>
                  <a:lnTo>
                    <a:pt x="165386" y="711071"/>
                  </a:lnTo>
                  <a:lnTo>
                    <a:pt x="204438" y="735286"/>
                  </a:lnTo>
                  <a:lnTo>
                    <a:pt x="246369" y="754758"/>
                  </a:lnTo>
                  <a:lnTo>
                    <a:pt x="290818" y="769120"/>
                  </a:lnTo>
                  <a:lnTo>
                    <a:pt x="337424" y="778006"/>
                  </a:lnTo>
                  <a:lnTo>
                    <a:pt x="385825" y="781050"/>
                  </a:lnTo>
                  <a:lnTo>
                    <a:pt x="434200" y="778006"/>
                  </a:lnTo>
                  <a:lnTo>
                    <a:pt x="480783" y="769120"/>
                  </a:lnTo>
                  <a:lnTo>
                    <a:pt x="525213" y="754758"/>
                  </a:lnTo>
                  <a:lnTo>
                    <a:pt x="567128" y="735286"/>
                  </a:lnTo>
                  <a:lnTo>
                    <a:pt x="606168" y="711071"/>
                  </a:lnTo>
                  <a:lnTo>
                    <a:pt x="641969" y="682478"/>
                  </a:lnTo>
                  <a:lnTo>
                    <a:pt x="674170" y="649874"/>
                  </a:lnTo>
                  <a:lnTo>
                    <a:pt x="702410" y="613625"/>
                  </a:lnTo>
                  <a:lnTo>
                    <a:pt x="726327" y="574097"/>
                  </a:lnTo>
                  <a:lnTo>
                    <a:pt x="745558" y="531657"/>
                  </a:lnTo>
                  <a:lnTo>
                    <a:pt x="759743" y="486670"/>
                  </a:lnTo>
                  <a:lnTo>
                    <a:pt x="768519" y="439504"/>
                  </a:lnTo>
                  <a:lnTo>
                    <a:pt x="771525" y="390525"/>
                  </a:lnTo>
                  <a:lnTo>
                    <a:pt x="768519" y="341545"/>
                  </a:lnTo>
                  <a:lnTo>
                    <a:pt x="759743" y="294379"/>
                  </a:lnTo>
                  <a:lnTo>
                    <a:pt x="745558" y="249392"/>
                  </a:lnTo>
                  <a:lnTo>
                    <a:pt x="726327" y="206952"/>
                  </a:lnTo>
                  <a:lnTo>
                    <a:pt x="702410" y="167424"/>
                  </a:lnTo>
                  <a:lnTo>
                    <a:pt x="674170" y="131175"/>
                  </a:lnTo>
                  <a:lnTo>
                    <a:pt x="641969" y="98571"/>
                  </a:lnTo>
                  <a:lnTo>
                    <a:pt x="606168" y="69978"/>
                  </a:lnTo>
                  <a:lnTo>
                    <a:pt x="567128" y="45763"/>
                  </a:lnTo>
                  <a:lnTo>
                    <a:pt x="525213" y="26291"/>
                  </a:lnTo>
                  <a:lnTo>
                    <a:pt x="480783" y="11929"/>
                  </a:lnTo>
                  <a:lnTo>
                    <a:pt x="434200" y="3043"/>
                  </a:lnTo>
                  <a:lnTo>
                    <a:pt x="3858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38553" y="3239760"/>
              <a:ext cx="277495" cy="323215"/>
            </a:xfrm>
            <a:custGeom>
              <a:avLst/>
              <a:gdLst/>
              <a:ahLst/>
              <a:cxnLst/>
              <a:rect l="l" t="t" r="r" b="b"/>
              <a:pathLst>
                <a:path w="277495" h="323214">
                  <a:moveTo>
                    <a:pt x="276871" y="0"/>
                  </a:moveTo>
                  <a:lnTo>
                    <a:pt x="0" y="0"/>
                  </a:lnTo>
                  <a:lnTo>
                    <a:pt x="0" y="322811"/>
                  </a:lnTo>
                  <a:lnTo>
                    <a:pt x="23072" y="299739"/>
                  </a:lnTo>
                  <a:lnTo>
                    <a:pt x="23072" y="23071"/>
                  </a:lnTo>
                  <a:lnTo>
                    <a:pt x="276871" y="23071"/>
                  </a:lnTo>
                  <a:lnTo>
                    <a:pt x="276871" y="0"/>
                  </a:lnTo>
                  <a:close/>
                </a:path>
                <a:path w="277495" h="323214">
                  <a:moveTo>
                    <a:pt x="69217" y="207642"/>
                  </a:moveTo>
                  <a:lnTo>
                    <a:pt x="46145" y="207642"/>
                  </a:lnTo>
                  <a:lnTo>
                    <a:pt x="46145" y="230714"/>
                  </a:lnTo>
                  <a:lnTo>
                    <a:pt x="69217" y="230714"/>
                  </a:lnTo>
                  <a:lnTo>
                    <a:pt x="69217" y="207642"/>
                  </a:lnTo>
                  <a:close/>
                </a:path>
                <a:path w="277495" h="323214">
                  <a:moveTo>
                    <a:pt x="115170" y="207642"/>
                  </a:moveTo>
                  <a:lnTo>
                    <a:pt x="92290" y="207642"/>
                  </a:lnTo>
                  <a:lnTo>
                    <a:pt x="92290" y="230522"/>
                  </a:lnTo>
                  <a:lnTo>
                    <a:pt x="115170" y="207642"/>
                  </a:lnTo>
                  <a:close/>
                </a:path>
                <a:path w="277495" h="323214">
                  <a:moveTo>
                    <a:pt x="69217" y="138428"/>
                  </a:moveTo>
                  <a:lnTo>
                    <a:pt x="46145" y="138428"/>
                  </a:lnTo>
                  <a:lnTo>
                    <a:pt x="46145" y="161500"/>
                  </a:lnTo>
                  <a:lnTo>
                    <a:pt x="69217" y="161500"/>
                  </a:lnTo>
                  <a:lnTo>
                    <a:pt x="69217" y="138428"/>
                  </a:lnTo>
                  <a:close/>
                </a:path>
                <a:path w="277495" h="323214">
                  <a:moveTo>
                    <a:pt x="184384" y="138428"/>
                  </a:moveTo>
                  <a:lnTo>
                    <a:pt x="92290" y="138428"/>
                  </a:lnTo>
                  <a:lnTo>
                    <a:pt x="92290" y="161500"/>
                  </a:lnTo>
                  <a:lnTo>
                    <a:pt x="161313" y="161500"/>
                  </a:lnTo>
                  <a:lnTo>
                    <a:pt x="184384" y="138428"/>
                  </a:lnTo>
                  <a:close/>
                </a:path>
                <a:path w="277495" h="323214">
                  <a:moveTo>
                    <a:pt x="69217" y="69214"/>
                  </a:moveTo>
                  <a:lnTo>
                    <a:pt x="46145" y="69214"/>
                  </a:lnTo>
                  <a:lnTo>
                    <a:pt x="46145" y="92285"/>
                  </a:lnTo>
                  <a:lnTo>
                    <a:pt x="69217" y="92285"/>
                  </a:lnTo>
                  <a:lnTo>
                    <a:pt x="69217" y="69214"/>
                  </a:lnTo>
                  <a:close/>
                </a:path>
                <a:path w="277495" h="323214">
                  <a:moveTo>
                    <a:pt x="230725" y="69214"/>
                  </a:moveTo>
                  <a:lnTo>
                    <a:pt x="92290" y="69214"/>
                  </a:lnTo>
                  <a:lnTo>
                    <a:pt x="92290" y="92285"/>
                  </a:lnTo>
                  <a:lnTo>
                    <a:pt x="230527" y="92285"/>
                  </a:lnTo>
                  <a:lnTo>
                    <a:pt x="230725" y="92087"/>
                  </a:lnTo>
                  <a:lnTo>
                    <a:pt x="230725" y="69214"/>
                  </a:lnTo>
                  <a:close/>
                </a:path>
                <a:path w="277495" h="323214">
                  <a:moveTo>
                    <a:pt x="276871" y="23071"/>
                  </a:moveTo>
                  <a:lnTo>
                    <a:pt x="253798" y="23071"/>
                  </a:lnTo>
                  <a:lnTo>
                    <a:pt x="253798" y="69015"/>
                  </a:lnTo>
                  <a:lnTo>
                    <a:pt x="276871" y="45943"/>
                  </a:lnTo>
                  <a:lnTo>
                    <a:pt x="276871" y="23071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77225" y="3028950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385825" y="0"/>
                  </a:moveTo>
                  <a:lnTo>
                    <a:pt x="337424" y="3043"/>
                  </a:lnTo>
                  <a:lnTo>
                    <a:pt x="290818" y="11929"/>
                  </a:lnTo>
                  <a:lnTo>
                    <a:pt x="246369" y="26291"/>
                  </a:lnTo>
                  <a:lnTo>
                    <a:pt x="204438" y="45763"/>
                  </a:lnTo>
                  <a:lnTo>
                    <a:pt x="165386" y="69978"/>
                  </a:lnTo>
                  <a:lnTo>
                    <a:pt x="129575" y="98571"/>
                  </a:lnTo>
                  <a:lnTo>
                    <a:pt x="97366" y="131175"/>
                  </a:lnTo>
                  <a:lnTo>
                    <a:pt x="69121" y="167424"/>
                  </a:lnTo>
                  <a:lnTo>
                    <a:pt x="45201" y="206952"/>
                  </a:lnTo>
                  <a:lnTo>
                    <a:pt x="25968" y="249392"/>
                  </a:lnTo>
                  <a:lnTo>
                    <a:pt x="11782" y="294379"/>
                  </a:lnTo>
                  <a:lnTo>
                    <a:pt x="3005" y="341545"/>
                  </a:lnTo>
                  <a:lnTo>
                    <a:pt x="0" y="390525"/>
                  </a:lnTo>
                  <a:lnTo>
                    <a:pt x="3005" y="439504"/>
                  </a:lnTo>
                  <a:lnTo>
                    <a:pt x="11782" y="486670"/>
                  </a:lnTo>
                  <a:lnTo>
                    <a:pt x="25968" y="531657"/>
                  </a:lnTo>
                  <a:lnTo>
                    <a:pt x="45201" y="574097"/>
                  </a:lnTo>
                  <a:lnTo>
                    <a:pt x="69121" y="613625"/>
                  </a:lnTo>
                  <a:lnTo>
                    <a:pt x="97366" y="649874"/>
                  </a:lnTo>
                  <a:lnTo>
                    <a:pt x="129575" y="682478"/>
                  </a:lnTo>
                  <a:lnTo>
                    <a:pt x="165386" y="711071"/>
                  </a:lnTo>
                  <a:lnTo>
                    <a:pt x="204438" y="735286"/>
                  </a:lnTo>
                  <a:lnTo>
                    <a:pt x="246369" y="754758"/>
                  </a:lnTo>
                  <a:lnTo>
                    <a:pt x="290818" y="769120"/>
                  </a:lnTo>
                  <a:lnTo>
                    <a:pt x="337424" y="778006"/>
                  </a:lnTo>
                  <a:lnTo>
                    <a:pt x="385825" y="781050"/>
                  </a:lnTo>
                  <a:lnTo>
                    <a:pt x="434200" y="778006"/>
                  </a:lnTo>
                  <a:lnTo>
                    <a:pt x="480783" y="769120"/>
                  </a:lnTo>
                  <a:lnTo>
                    <a:pt x="525213" y="754758"/>
                  </a:lnTo>
                  <a:lnTo>
                    <a:pt x="567128" y="735286"/>
                  </a:lnTo>
                  <a:lnTo>
                    <a:pt x="606168" y="711071"/>
                  </a:lnTo>
                  <a:lnTo>
                    <a:pt x="641969" y="682478"/>
                  </a:lnTo>
                  <a:lnTo>
                    <a:pt x="674170" y="649874"/>
                  </a:lnTo>
                  <a:lnTo>
                    <a:pt x="702410" y="613625"/>
                  </a:lnTo>
                  <a:lnTo>
                    <a:pt x="726327" y="574097"/>
                  </a:lnTo>
                  <a:lnTo>
                    <a:pt x="745558" y="531657"/>
                  </a:lnTo>
                  <a:lnTo>
                    <a:pt x="759743" y="486670"/>
                  </a:lnTo>
                  <a:lnTo>
                    <a:pt x="768519" y="439504"/>
                  </a:lnTo>
                  <a:lnTo>
                    <a:pt x="771525" y="390525"/>
                  </a:lnTo>
                  <a:lnTo>
                    <a:pt x="768519" y="341545"/>
                  </a:lnTo>
                  <a:lnTo>
                    <a:pt x="759743" y="294379"/>
                  </a:lnTo>
                  <a:lnTo>
                    <a:pt x="745558" y="249392"/>
                  </a:lnTo>
                  <a:lnTo>
                    <a:pt x="726327" y="206952"/>
                  </a:lnTo>
                  <a:lnTo>
                    <a:pt x="702410" y="167424"/>
                  </a:lnTo>
                  <a:lnTo>
                    <a:pt x="674170" y="131175"/>
                  </a:lnTo>
                  <a:lnTo>
                    <a:pt x="641969" y="98571"/>
                  </a:lnTo>
                  <a:lnTo>
                    <a:pt x="606168" y="69978"/>
                  </a:lnTo>
                  <a:lnTo>
                    <a:pt x="567128" y="45763"/>
                  </a:lnTo>
                  <a:lnTo>
                    <a:pt x="525213" y="26291"/>
                  </a:lnTo>
                  <a:lnTo>
                    <a:pt x="480783" y="11929"/>
                  </a:lnTo>
                  <a:lnTo>
                    <a:pt x="434200" y="3043"/>
                  </a:lnTo>
                  <a:lnTo>
                    <a:pt x="3858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10809" y="3239760"/>
              <a:ext cx="269240" cy="337185"/>
            </a:xfrm>
            <a:custGeom>
              <a:avLst/>
              <a:gdLst/>
              <a:ahLst/>
              <a:cxnLst/>
              <a:rect l="l" t="t" r="r" b="b"/>
              <a:pathLst>
                <a:path w="269240" h="337185">
                  <a:moveTo>
                    <a:pt x="200983" y="0"/>
                  </a:moveTo>
                  <a:lnTo>
                    <a:pt x="0" y="0"/>
                  </a:lnTo>
                  <a:lnTo>
                    <a:pt x="0" y="336655"/>
                  </a:lnTo>
                  <a:lnTo>
                    <a:pt x="23073" y="313583"/>
                  </a:lnTo>
                  <a:lnTo>
                    <a:pt x="23072" y="23071"/>
                  </a:lnTo>
                  <a:lnTo>
                    <a:pt x="224056" y="23071"/>
                  </a:lnTo>
                  <a:lnTo>
                    <a:pt x="200983" y="0"/>
                  </a:lnTo>
                  <a:close/>
                </a:path>
                <a:path w="269240" h="337185">
                  <a:moveTo>
                    <a:pt x="82870" y="253785"/>
                  </a:moveTo>
                  <a:lnTo>
                    <a:pt x="46145" y="253785"/>
                  </a:lnTo>
                  <a:lnTo>
                    <a:pt x="46145" y="290510"/>
                  </a:lnTo>
                  <a:lnTo>
                    <a:pt x="82870" y="253785"/>
                  </a:lnTo>
                  <a:close/>
                </a:path>
                <a:path w="269240" h="337185">
                  <a:moveTo>
                    <a:pt x="115363" y="161500"/>
                  </a:moveTo>
                  <a:lnTo>
                    <a:pt x="46145" y="161500"/>
                  </a:lnTo>
                  <a:lnTo>
                    <a:pt x="46145" y="230714"/>
                  </a:lnTo>
                  <a:lnTo>
                    <a:pt x="105942" y="230714"/>
                  </a:lnTo>
                  <a:lnTo>
                    <a:pt x="115363" y="221293"/>
                  </a:lnTo>
                  <a:lnTo>
                    <a:pt x="115363" y="207642"/>
                  </a:lnTo>
                  <a:lnTo>
                    <a:pt x="69218" y="207642"/>
                  </a:lnTo>
                  <a:lnTo>
                    <a:pt x="69218" y="184571"/>
                  </a:lnTo>
                  <a:lnTo>
                    <a:pt x="115363" y="184571"/>
                  </a:lnTo>
                  <a:lnTo>
                    <a:pt x="115363" y="161500"/>
                  </a:lnTo>
                  <a:close/>
                </a:path>
                <a:path w="269240" h="337185">
                  <a:moveTo>
                    <a:pt x="115363" y="184571"/>
                  </a:moveTo>
                  <a:lnTo>
                    <a:pt x="92290" y="184571"/>
                  </a:lnTo>
                  <a:lnTo>
                    <a:pt x="92290" y="207642"/>
                  </a:lnTo>
                  <a:lnTo>
                    <a:pt x="115363" y="207642"/>
                  </a:lnTo>
                  <a:lnTo>
                    <a:pt x="115363" y="184571"/>
                  </a:lnTo>
                  <a:close/>
                </a:path>
                <a:path w="269240" h="337185">
                  <a:moveTo>
                    <a:pt x="152085" y="184571"/>
                  </a:moveTo>
                  <a:lnTo>
                    <a:pt x="138435" y="184571"/>
                  </a:lnTo>
                  <a:lnTo>
                    <a:pt x="138435" y="198221"/>
                  </a:lnTo>
                  <a:lnTo>
                    <a:pt x="152085" y="184571"/>
                  </a:lnTo>
                  <a:close/>
                </a:path>
                <a:path w="269240" h="337185">
                  <a:moveTo>
                    <a:pt x="115363" y="69214"/>
                  </a:moveTo>
                  <a:lnTo>
                    <a:pt x="46145" y="69214"/>
                  </a:lnTo>
                  <a:lnTo>
                    <a:pt x="46145" y="138428"/>
                  </a:lnTo>
                  <a:lnTo>
                    <a:pt x="115363" y="138428"/>
                  </a:lnTo>
                  <a:lnTo>
                    <a:pt x="115363" y="115357"/>
                  </a:lnTo>
                  <a:lnTo>
                    <a:pt x="69217" y="115357"/>
                  </a:lnTo>
                  <a:lnTo>
                    <a:pt x="69217" y="92285"/>
                  </a:lnTo>
                  <a:lnTo>
                    <a:pt x="115363" y="92285"/>
                  </a:lnTo>
                  <a:lnTo>
                    <a:pt x="115363" y="69214"/>
                  </a:lnTo>
                  <a:close/>
                </a:path>
                <a:path w="269240" h="337185">
                  <a:moveTo>
                    <a:pt x="115363" y="92285"/>
                  </a:moveTo>
                  <a:lnTo>
                    <a:pt x="92290" y="92285"/>
                  </a:lnTo>
                  <a:lnTo>
                    <a:pt x="92290" y="115357"/>
                  </a:lnTo>
                  <a:lnTo>
                    <a:pt x="115363" y="115357"/>
                  </a:lnTo>
                  <a:lnTo>
                    <a:pt x="115363" y="92285"/>
                  </a:lnTo>
                  <a:close/>
                </a:path>
                <a:path w="269240" h="337185">
                  <a:moveTo>
                    <a:pt x="224056" y="23071"/>
                  </a:moveTo>
                  <a:lnTo>
                    <a:pt x="184580" y="23071"/>
                  </a:lnTo>
                  <a:lnTo>
                    <a:pt x="184580" y="115357"/>
                  </a:lnTo>
                  <a:lnTo>
                    <a:pt x="221300" y="115357"/>
                  </a:lnTo>
                  <a:lnTo>
                    <a:pt x="244371" y="92285"/>
                  </a:lnTo>
                  <a:lnTo>
                    <a:pt x="207653" y="92285"/>
                  </a:lnTo>
                  <a:lnTo>
                    <a:pt x="207653" y="39473"/>
                  </a:lnTo>
                  <a:lnTo>
                    <a:pt x="240459" y="39473"/>
                  </a:lnTo>
                  <a:lnTo>
                    <a:pt x="224056" y="23071"/>
                  </a:lnTo>
                  <a:close/>
                </a:path>
                <a:path w="269240" h="337185">
                  <a:moveTo>
                    <a:pt x="240459" y="39473"/>
                  </a:moveTo>
                  <a:lnTo>
                    <a:pt x="207653" y="39473"/>
                  </a:lnTo>
                  <a:lnTo>
                    <a:pt x="252419" y="84238"/>
                  </a:lnTo>
                  <a:lnTo>
                    <a:pt x="268822" y="67835"/>
                  </a:lnTo>
                  <a:lnTo>
                    <a:pt x="240459" y="39473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1125" y="4762500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385825" y="0"/>
                  </a:moveTo>
                  <a:lnTo>
                    <a:pt x="337424" y="3043"/>
                  </a:lnTo>
                  <a:lnTo>
                    <a:pt x="290818" y="11929"/>
                  </a:lnTo>
                  <a:lnTo>
                    <a:pt x="246369" y="26291"/>
                  </a:lnTo>
                  <a:lnTo>
                    <a:pt x="204438" y="45763"/>
                  </a:lnTo>
                  <a:lnTo>
                    <a:pt x="165386" y="69978"/>
                  </a:lnTo>
                  <a:lnTo>
                    <a:pt x="129575" y="98571"/>
                  </a:lnTo>
                  <a:lnTo>
                    <a:pt x="97366" y="131175"/>
                  </a:lnTo>
                  <a:lnTo>
                    <a:pt x="69121" y="167424"/>
                  </a:lnTo>
                  <a:lnTo>
                    <a:pt x="45201" y="206952"/>
                  </a:lnTo>
                  <a:lnTo>
                    <a:pt x="25968" y="249392"/>
                  </a:lnTo>
                  <a:lnTo>
                    <a:pt x="11782" y="294379"/>
                  </a:lnTo>
                  <a:lnTo>
                    <a:pt x="3005" y="341545"/>
                  </a:lnTo>
                  <a:lnTo>
                    <a:pt x="0" y="390525"/>
                  </a:lnTo>
                  <a:lnTo>
                    <a:pt x="3005" y="439504"/>
                  </a:lnTo>
                  <a:lnTo>
                    <a:pt x="11782" y="486670"/>
                  </a:lnTo>
                  <a:lnTo>
                    <a:pt x="25968" y="531657"/>
                  </a:lnTo>
                  <a:lnTo>
                    <a:pt x="45201" y="574097"/>
                  </a:lnTo>
                  <a:lnTo>
                    <a:pt x="69121" y="613625"/>
                  </a:lnTo>
                  <a:lnTo>
                    <a:pt x="97366" y="649874"/>
                  </a:lnTo>
                  <a:lnTo>
                    <a:pt x="129575" y="682478"/>
                  </a:lnTo>
                  <a:lnTo>
                    <a:pt x="165386" y="711071"/>
                  </a:lnTo>
                  <a:lnTo>
                    <a:pt x="204438" y="735286"/>
                  </a:lnTo>
                  <a:lnTo>
                    <a:pt x="246369" y="754758"/>
                  </a:lnTo>
                  <a:lnTo>
                    <a:pt x="290818" y="769120"/>
                  </a:lnTo>
                  <a:lnTo>
                    <a:pt x="337424" y="778006"/>
                  </a:lnTo>
                  <a:lnTo>
                    <a:pt x="385825" y="781050"/>
                  </a:lnTo>
                  <a:lnTo>
                    <a:pt x="434200" y="778006"/>
                  </a:lnTo>
                  <a:lnTo>
                    <a:pt x="480783" y="769120"/>
                  </a:lnTo>
                  <a:lnTo>
                    <a:pt x="525213" y="754758"/>
                  </a:lnTo>
                  <a:lnTo>
                    <a:pt x="567128" y="735286"/>
                  </a:lnTo>
                  <a:lnTo>
                    <a:pt x="606168" y="711071"/>
                  </a:lnTo>
                  <a:lnTo>
                    <a:pt x="641969" y="682478"/>
                  </a:lnTo>
                  <a:lnTo>
                    <a:pt x="674170" y="649874"/>
                  </a:lnTo>
                  <a:lnTo>
                    <a:pt x="702410" y="613625"/>
                  </a:lnTo>
                  <a:lnTo>
                    <a:pt x="726327" y="574097"/>
                  </a:lnTo>
                  <a:lnTo>
                    <a:pt x="745558" y="531657"/>
                  </a:lnTo>
                  <a:lnTo>
                    <a:pt x="759743" y="486670"/>
                  </a:lnTo>
                  <a:lnTo>
                    <a:pt x="768519" y="439504"/>
                  </a:lnTo>
                  <a:lnTo>
                    <a:pt x="771525" y="390525"/>
                  </a:lnTo>
                  <a:lnTo>
                    <a:pt x="768519" y="341545"/>
                  </a:lnTo>
                  <a:lnTo>
                    <a:pt x="759743" y="294379"/>
                  </a:lnTo>
                  <a:lnTo>
                    <a:pt x="745558" y="249392"/>
                  </a:lnTo>
                  <a:lnTo>
                    <a:pt x="726327" y="206952"/>
                  </a:lnTo>
                  <a:lnTo>
                    <a:pt x="702410" y="167424"/>
                  </a:lnTo>
                  <a:lnTo>
                    <a:pt x="674170" y="131175"/>
                  </a:lnTo>
                  <a:lnTo>
                    <a:pt x="641969" y="98571"/>
                  </a:lnTo>
                  <a:lnTo>
                    <a:pt x="606168" y="69978"/>
                  </a:lnTo>
                  <a:lnTo>
                    <a:pt x="567128" y="45763"/>
                  </a:lnTo>
                  <a:lnTo>
                    <a:pt x="525213" y="26291"/>
                  </a:lnTo>
                  <a:lnTo>
                    <a:pt x="480783" y="11929"/>
                  </a:lnTo>
                  <a:lnTo>
                    <a:pt x="434200" y="3043"/>
                  </a:lnTo>
                  <a:lnTo>
                    <a:pt x="3858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92407" y="5019452"/>
              <a:ext cx="323215" cy="276860"/>
            </a:xfrm>
            <a:custGeom>
              <a:avLst/>
              <a:gdLst/>
              <a:ahLst/>
              <a:cxnLst/>
              <a:rect l="l" t="t" r="r" b="b"/>
              <a:pathLst>
                <a:path w="323214" h="276860">
                  <a:moveTo>
                    <a:pt x="322817" y="0"/>
                  </a:moveTo>
                  <a:lnTo>
                    <a:pt x="253799" y="0"/>
                  </a:lnTo>
                  <a:lnTo>
                    <a:pt x="253799" y="46142"/>
                  </a:lnTo>
                  <a:lnTo>
                    <a:pt x="217929" y="46142"/>
                  </a:lnTo>
                  <a:lnTo>
                    <a:pt x="158910" y="163905"/>
                  </a:lnTo>
                  <a:lnTo>
                    <a:pt x="210634" y="112182"/>
                  </a:lnTo>
                  <a:lnTo>
                    <a:pt x="232166" y="69214"/>
                  </a:lnTo>
                  <a:lnTo>
                    <a:pt x="253602" y="69214"/>
                  </a:lnTo>
                  <a:lnTo>
                    <a:pt x="276872" y="45944"/>
                  </a:lnTo>
                  <a:lnTo>
                    <a:pt x="276872" y="23071"/>
                  </a:lnTo>
                  <a:lnTo>
                    <a:pt x="299745" y="23071"/>
                  </a:lnTo>
                  <a:lnTo>
                    <a:pt x="322817" y="0"/>
                  </a:lnTo>
                  <a:close/>
                </a:path>
                <a:path w="323214" h="276860">
                  <a:moveTo>
                    <a:pt x="115364" y="161499"/>
                  </a:moveTo>
                  <a:lnTo>
                    <a:pt x="0" y="161499"/>
                  </a:lnTo>
                  <a:lnTo>
                    <a:pt x="0" y="276857"/>
                  </a:lnTo>
                  <a:lnTo>
                    <a:pt x="45958" y="276857"/>
                  </a:lnTo>
                  <a:lnTo>
                    <a:pt x="69029" y="253785"/>
                  </a:lnTo>
                  <a:lnTo>
                    <a:pt x="23073" y="253785"/>
                  </a:lnTo>
                  <a:lnTo>
                    <a:pt x="23073" y="184571"/>
                  </a:lnTo>
                  <a:lnTo>
                    <a:pt x="115364" y="184571"/>
                  </a:lnTo>
                  <a:lnTo>
                    <a:pt x="115364" y="161499"/>
                  </a:lnTo>
                  <a:close/>
                </a:path>
                <a:path w="323214" h="276860">
                  <a:moveTo>
                    <a:pt x="115364" y="184571"/>
                  </a:moveTo>
                  <a:lnTo>
                    <a:pt x="92291" y="184571"/>
                  </a:lnTo>
                  <a:lnTo>
                    <a:pt x="92291" y="230523"/>
                  </a:lnTo>
                  <a:lnTo>
                    <a:pt x="115364" y="207451"/>
                  </a:lnTo>
                  <a:lnTo>
                    <a:pt x="115364" y="184571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77225" y="4762500"/>
              <a:ext cx="771525" cy="781050"/>
            </a:xfrm>
            <a:custGeom>
              <a:avLst/>
              <a:gdLst/>
              <a:ahLst/>
              <a:cxnLst/>
              <a:rect l="l" t="t" r="r" b="b"/>
              <a:pathLst>
                <a:path w="771525" h="781050">
                  <a:moveTo>
                    <a:pt x="385825" y="0"/>
                  </a:moveTo>
                  <a:lnTo>
                    <a:pt x="337424" y="3043"/>
                  </a:lnTo>
                  <a:lnTo>
                    <a:pt x="290818" y="11929"/>
                  </a:lnTo>
                  <a:lnTo>
                    <a:pt x="246369" y="26291"/>
                  </a:lnTo>
                  <a:lnTo>
                    <a:pt x="204438" y="45763"/>
                  </a:lnTo>
                  <a:lnTo>
                    <a:pt x="165386" y="69978"/>
                  </a:lnTo>
                  <a:lnTo>
                    <a:pt x="129575" y="98571"/>
                  </a:lnTo>
                  <a:lnTo>
                    <a:pt x="97366" y="131175"/>
                  </a:lnTo>
                  <a:lnTo>
                    <a:pt x="69121" y="167424"/>
                  </a:lnTo>
                  <a:lnTo>
                    <a:pt x="45201" y="206952"/>
                  </a:lnTo>
                  <a:lnTo>
                    <a:pt x="25968" y="249392"/>
                  </a:lnTo>
                  <a:lnTo>
                    <a:pt x="11782" y="294379"/>
                  </a:lnTo>
                  <a:lnTo>
                    <a:pt x="3005" y="341545"/>
                  </a:lnTo>
                  <a:lnTo>
                    <a:pt x="0" y="390525"/>
                  </a:lnTo>
                  <a:lnTo>
                    <a:pt x="3005" y="439504"/>
                  </a:lnTo>
                  <a:lnTo>
                    <a:pt x="11782" y="486670"/>
                  </a:lnTo>
                  <a:lnTo>
                    <a:pt x="25968" y="531657"/>
                  </a:lnTo>
                  <a:lnTo>
                    <a:pt x="45201" y="574097"/>
                  </a:lnTo>
                  <a:lnTo>
                    <a:pt x="69121" y="613625"/>
                  </a:lnTo>
                  <a:lnTo>
                    <a:pt x="97366" y="649874"/>
                  </a:lnTo>
                  <a:lnTo>
                    <a:pt x="129575" y="682478"/>
                  </a:lnTo>
                  <a:lnTo>
                    <a:pt x="165386" y="711071"/>
                  </a:lnTo>
                  <a:lnTo>
                    <a:pt x="204438" y="735286"/>
                  </a:lnTo>
                  <a:lnTo>
                    <a:pt x="246369" y="754758"/>
                  </a:lnTo>
                  <a:lnTo>
                    <a:pt x="290818" y="769120"/>
                  </a:lnTo>
                  <a:lnTo>
                    <a:pt x="337424" y="778006"/>
                  </a:lnTo>
                  <a:lnTo>
                    <a:pt x="385825" y="781050"/>
                  </a:lnTo>
                  <a:lnTo>
                    <a:pt x="434200" y="778006"/>
                  </a:lnTo>
                  <a:lnTo>
                    <a:pt x="480783" y="769120"/>
                  </a:lnTo>
                  <a:lnTo>
                    <a:pt x="525213" y="754758"/>
                  </a:lnTo>
                  <a:lnTo>
                    <a:pt x="567128" y="735286"/>
                  </a:lnTo>
                  <a:lnTo>
                    <a:pt x="606168" y="711071"/>
                  </a:lnTo>
                  <a:lnTo>
                    <a:pt x="641969" y="682478"/>
                  </a:lnTo>
                  <a:lnTo>
                    <a:pt x="674170" y="649874"/>
                  </a:lnTo>
                  <a:lnTo>
                    <a:pt x="702410" y="613625"/>
                  </a:lnTo>
                  <a:lnTo>
                    <a:pt x="726327" y="574097"/>
                  </a:lnTo>
                  <a:lnTo>
                    <a:pt x="745558" y="531657"/>
                  </a:lnTo>
                  <a:lnTo>
                    <a:pt x="759743" y="486670"/>
                  </a:lnTo>
                  <a:lnTo>
                    <a:pt x="768519" y="439504"/>
                  </a:lnTo>
                  <a:lnTo>
                    <a:pt x="771525" y="390525"/>
                  </a:lnTo>
                  <a:lnTo>
                    <a:pt x="768519" y="341545"/>
                  </a:lnTo>
                  <a:lnTo>
                    <a:pt x="759743" y="294379"/>
                  </a:lnTo>
                  <a:lnTo>
                    <a:pt x="745558" y="249392"/>
                  </a:lnTo>
                  <a:lnTo>
                    <a:pt x="726327" y="206952"/>
                  </a:lnTo>
                  <a:lnTo>
                    <a:pt x="702410" y="167424"/>
                  </a:lnTo>
                  <a:lnTo>
                    <a:pt x="674170" y="131175"/>
                  </a:lnTo>
                  <a:lnTo>
                    <a:pt x="641969" y="98571"/>
                  </a:lnTo>
                  <a:lnTo>
                    <a:pt x="606168" y="69978"/>
                  </a:lnTo>
                  <a:lnTo>
                    <a:pt x="567128" y="45763"/>
                  </a:lnTo>
                  <a:lnTo>
                    <a:pt x="525213" y="26291"/>
                  </a:lnTo>
                  <a:lnTo>
                    <a:pt x="480783" y="11929"/>
                  </a:lnTo>
                  <a:lnTo>
                    <a:pt x="434200" y="3043"/>
                  </a:lnTo>
                  <a:lnTo>
                    <a:pt x="38582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78506" y="5042524"/>
              <a:ext cx="300355" cy="231140"/>
            </a:xfrm>
            <a:custGeom>
              <a:avLst/>
              <a:gdLst/>
              <a:ahLst/>
              <a:cxnLst/>
              <a:rect l="l" t="t" r="r" b="b"/>
              <a:pathLst>
                <a:path w="300354" h="231139">
                  <a:moveTo>
                    <a:pt x="23074" y="138428"/>
                  </a:moveTo>
                  <a:lnTo>
                    <a:pt x="0" y="138428"/>
                  </a:lnTo>
                  <a:lnTo>
                    <a:pt x="0" y="161499"/>
                  </a:lnTo>
                  <a:lnTo>
                    <a:pt x="23074" y="161499"/>
                  </a:lnTo>
                  <a:lnTo>
                    <a:pt x="23074" y="138428"/>
                  </a:lnTo>
                  <a:close/>
                </a:path>
                <a:path w="300354" h="231139">
                  <a:moveTo>
                    <a:pt x="23073" y="69214"/>
                  </a:moveTo>
                  <a:lnTo>
                    <a:pt x="0" y="69214"/>
                  </a:lnTo>
                  <a:lnTo>
                    <a:pt x="0" y="92285"/>
                  </a:lnTo>
                  <a:lnTo>
                    <a:pt x="23073" y="92285"/>
                  </a:lnTo>
                  <a:lnTo>
                    <a:pt x="23073" y="69214"/>
                  </a:lnTo>
                  <a:close/>
                </a:path>
                <a:path w="300354" h="231139">
                  <a:moveTo>
                    <a:pt x="230531" y="69214"/>
                  </a:moveTo>
                  <a:lnTo>
                    <a:pt x="69219" y="69214"/>
                  </a:lnTo>
                  <a:lnTo>
                    <a:pt x="69219" y="92285"/>
                  </a:lnTo>
                  <a:lnTo>
                    <a:pt x="207459" y="92285"/>
                  </a:lnTo>
                  <a:lnTo>
                    <a:pt x="230531" y="69214"/>
                  </a:lnTo>
                  <a:close/>
                </a:path>
                <a:path w="300354" h="231139">
                  <a:moveTo>
                    <a:pt x="23073" y="0"/>
                  </a:moveTo>
                  <a:lnTo>
                    <a:pt x="0" y="0"/>
                  </a:lnTo>
                  <a:lnTo>
                    <a:pt x="0" y="23071"/>
                  </a:lnTo>
                  <a:lnTo>
                    <a:pt x="23073" y="23071"/>
                  </a:lnTo>
                  <a:lnTo>
                    <a:pt x="23073" y="0"/>
                  </a:lnTo>
                  <a:close/>
                </a:path>
                <a:path w="300354" h="231139">
                  <a:moveTo>
                    <a:pt x="299746" y="0"/>
                  </a:moveTo>
                  <a:lnTo>
                    <a:pt x="69219" y="0"/>
                  </a:lnTo>
                  <a:lnTo>
                    <a:pt x="69219" y="23071"/>
                  </a:lnTo>
                  <a:lnTo>
                    <a:pt x="276674" y="23071"/>
                  </a:lnTo>
                  <a:lnTo>
                    <a:pt x="299746" y="0"/>
                  </a:lnTo>
                  <a:close/>
                </a:path>
                <a:path w="300354" h="231139">
                  <a:moveTo>
                    <a:pt x="161316" y="138428"/>
                  </a:moveTo>
                  <a:lnTo>
                    <a:pt x="69219" y="138428"/>
                  </a:lnTo>
                  <a:lnTo>
                    <a:pt x="69219" y="161500"/>
                  </a:lnTo>
                  <a:lnTo>
                    <a:pt x="138244" y="161500"/>
                  </a:lnTo>
                  <a:lnTo>
                    <a:pt x="161316" y="138428"/>
                  </a:lnTo>
                  <a:close/>
                </a:path>
                <a:path w="300354" h="231139">
                  <a:moveTo>
                    <a:pt x="23074" y="207642"/>
                  </a:moveTo>
                  <a:lnTo>
                    <a:pt x="0" y="207642"/>
                  </a:lnTo>
                  <a:lnTo>
                    <a:pt x="0" y="230714"/>
                  </a:lnTo>
                  <a:lnTo>
                    <a:pt x="23074" y="230714"/>
                  </a:lnTo>
                  <a:lnTo>
                    <a:pt x="23074" y="207642"/>
                  </a:lnTo>
                  <a:close/>
                </a:path>
                <a:path w="300354" h="231139">
                  <a:moveTo>
                    <a:pt x="92101" y="207642"/>
                  </a:moveTo>
                  <a:lnTo>
                    <a:pt x="69219" y="207642"/>
                  </a:lnTo>
                  <a:lnTo>
                    <a:pt x="69219" y="230525"/>
                  </a:lnTo>
                  <a:lnTo>
                    <a:pt x="92101" y="207642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211564" y="1453895"/>
            <a:ext cx="165862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 dirty="0">
                <a:solidFill>
                  <a:srgbClr val="252525"/>
                </a:solidFill>
                <a:latin typeface="Calibri"/>
                <a:cs typeface="Calibri"/>
              </a:rPr>
              <a:t>Introduction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22034" y="3190557"/>
            <a:ext cx="1746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52525"/>
                </a:solidFill>
                <a:latin typeface="Calibri"/>
                <a:cs typeface="Calibri"/>
              </a:rPr>
              <a:t>Methodology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11564" y="3190557"/>
            <a:ext cx="1011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252525"/>
                </a:solidFill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22034" y="4926329"/>
            <a:ext cx="15557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120" dirty="0">
                <a:solidFill>
                  <a:srgbClr val="252525"/>
                </a:solidFill>
                <a:latin typeface="Calibri"/>
                <a:cs typeface="Calibri"/>
              </a:rPr>
              <a:t>Conclusion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11564" y="4926329"/>
            <a:ext cx="12642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0" dirty="0">
                <a:solidFill>
                  <a:srgbClr val="252525"/>
                </a:solidFill>
                <a:latin typeface="Calibri"/>
                <a:cs typeface="Calibri"/>
              </a:rPr>
              <a:t>Appendix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586855"/>
            <a:chOff x="0" y="0"/>
            <a:chExt cx="12192000" cy="6586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3225" y="2895574"/>
              <a:ext cx="5729351" cy="36910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5675" y="3143250"/>
              <a:ext cx="5200650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915285"/>
            <a:chOff x="0" y="0"/>
            <a:chExt cx="12192000" cy="2915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0120" rIns="0" bIns="0" rtlCol="0">
            <a:spAutoFit/>
          </a:bodyPr>
          <a:lstStyle/>
          <a:p>
            <a:pPr marL="5663565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Task</a:t>
            </a:r>
            <a:r>
              <a:rPr sz="2000" spc="160" dirty="0"/>
              <a:t> </a:t>
            </a:r>
            <a:r>
              <a:rPr sz="2000" spc="30" dirty="0"/>
              <a:t>9</a:t>
            </a:r>
            <a:endParaRPr sz="2000"/>
          </a:p>
        </p:txBody>
      </p:sp>
      <p:sp>
        <p:nvSpPr>
          <p:cNvPr id="6" name="object 6"/>
          <p:cNvSpPr/>
          <p:nvPr/>
        </p:nvSpPr>
        <p:spPr>
          <a:xfrm>
            <a:off x="11668125" y="9906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40">
                <a:moveTo>
                  <a:pt x="0" y="0"/>
                </a:moveTo>
                <a:lnTo>
                  <a:pt x="0" y="599059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85747" y="3380764"/>
            <a:ext cx="10744835" cy="2730500"/>
            <a:chOff x="685747" y="3380764"/>
            <a:chExt cx="10744835" cy="2730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47" y="3380764"/>
              <a:ext cx="10253704" cy="27300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9" y="3562350"/>
              <a:ext cx="10668000" cy="2019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915285"/>
            <a:chOff x="0" y="0"/>
            <a:chExt cx="12192000" cy="2915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0120" rIns="0" bIns="0" rtlCol="0">
            <a:spAutoFit/>
          </a:bodyPr>
          <a:lstStyle/>
          <a:p>
            <a:pPr marL="5663565">
              <a:lnSpc>
                <a:spcPct val="100000"/>
              </a:lnSpc>
              <a:spcBef>
                <a:spcPts val="130"/>
              </a:spcBef>
            </a:pPr>
            <a:r>
              <a:rPr sz="2000" dirty="0"/>
              <a:t>Task</a:t>
            </a:r>
            <a:r>
              <a:rPr sz="2000" spc="160" dirty="0"/>
              <a:t> </a:t>
            </a:r>
            <a:r>
              <a:rPr sz="2000" spc="65" dirty="0"/>
              <a:t>10</a:t>
            </a:r>
            <a:endParaRPr sz="2000"/>
          </a:p>
        </p:txBody>
      </p:sp>
      <p:grpSp>
        <p:nvGrpSpPr>
          <p:cNvPr id="6" name="object 6"/>
          <p:cNvGrpSpPr/>
          <p:nvPr/>
        </p:nvGrpSpPr>
        <p:grpSpPr>
          <a:xfrm>
            <a:off x="2057400" y="990600"/>
            <a:ext cx="9629775" cy="5596255"/>
            <a:chOff x="2057400" y="990600"/>
            <a:chExt cx="9629775" cy="5596255"/>
          </a:xfrm>
        </p:grpSpPr>
        <p:sp>
          <p:nvSpPr>
            <p:cNvPr id="7" name="object 7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400" y="2895574"/>
              <a:ext cx="7510399" cy="36910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500" y="3143250"/>
              <a:ext cx="7239000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649710" cy="6858000"/>
            <a:chOff x="0" y="0"/>
            <a:chExt cx="116497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98" y="0"/>
              <a:ext cx="11364427" cy="68201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43650" y="0"/>
              <a:ext cx="4800600" cy="6858000"/>
            </a:xfrm>
            <a:custGeom>
              <a:avLst/>
              <a:gdLst/>
              <a:ahLst/>
              <a:cxnLst/>
              <a:rect l="l" t="t" r="r" b="b"/>
              <a:pathLst>
                <a:path w="4800600" h="6858000">
                  <a:moveTo>
                    <a:pt x="0" y="6858000"/>
                  </a:moveTo>
                  <a:lnTo>
                    <a:pt x="4800600" y="6858000"/>
                  </a:lnTo>
                  <a:lnTo>
                    <a:pt x="4800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088"/>
              <a:ext cx="10739501" cy="68389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44249" cy="68579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343650" cy="68580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972" y="1632330"/>
            <a:ext cx="4222115" cy="234315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615"/>
              </a:spcBef>
            </a:pPr>
            <a:r>
              <a:rPr sz="4100" spc="190" dirty="0">
                <a:solidFill>
                  <a:srgbClr val="FFFFFF"/>
                </a:solidFill>
              </a:rPr>
              <a:t>EDA</a:t>
            </a:r>
            <a:r>
              <a:rPr sz="4100" spc="-135" dirty="0">
                <a:solidFill>
                  <a:srgbClr val="FFFFFF"/>
                </a:solidFill>
              </a:rPr>
              <a:t> </a:t>
            </a:r>
            <a:r>
              <a:rPr sz="4100" spc="145" dirty="0">
                <a:solidFill>
                  <a:srgbClr val="FFFFFF"/>
                </a:solidFill>
              </a:rPr>
              <a:t>using</a:t>
            </a:r>
            <a:r>
              <a:rPr sz="4100" spc="-85" dirty="0">
                <a:solidFill>
                  <a:srgbClr val="FFFFFF"/>
                </a:solidFill>
              </a:rPr>
              <a:t> </a:t>
            </a:r>
            <a:r>
              <a:rPr sz="4100" spc="165" dirty="0">
                <a:solidFill>
                  <a:srgbClr val="FFFFFF"/>
                </a:solidFill>
              </a:rPr>
              <a:t>Pandas, </a:t>
            </a:r>
            <a:r>
              <a:rPr sz="4100" spc="140" dirty="0">
                <a:solidFill>
                  <a:srgbClr val="FFFFFF"/>
                </a:solidFill>
              </a:rPr>
              <a:t>Seaborn, </a:t>
            </a:r>
            <a:r>
              <a:rPr sz="4100" spc="35" dirty="0">
                <a:solidFill>
                  <a:srgbClr val="FFFFFF"/>
                </a:solidFill>
              </a:rPr>
              <a:t>Matplotlib</a:t>
            </a:r>
            <a:endParaRPr sz="4100"/>
          </a:p>
          <a:p>
            <a:pPr marL="12700">
              <a:lnSpc>
                <a:spcPts val="4430"/>
              </a:lnSpc>
            </a:pPr>
            <a:r>
              <a:rPr sz="4100" spc="190" dirty="0">
                <a:solidFill>
                  <a:srgbClr val="FFFFFF"/>
                </a:solidFill>
              </a:rPr>
              <a:t>Results</a:t>
            </a:r>
            <a:endParaRPr sz="4100"/>
          </a:p>
        </p:txBody>
      </p:sp>
      <p:sp>
        <p:nvSpPr>
          <p:cNvPr id="9" name="object 9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447992"/>
            <a:ext cx="12192000" cy="2410460"/>
            <a:chOff x="0" y="4447992"/>
            <a:chExt cx="12192000" cy="2410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4447992"/>
              <a:ext cx="11630117" cy="241000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533900"/>
              <a:ext cx="12192000" cy="2324100"/>
            </a:xfrm>
            <a:custGeom>
              <a:avLst/>
              <a:gdLst/>
              <a:ahLst/>
              <a:cxnLst/>
              <a:rect l="l" t="t" r="r" b="b"/>
              <a:pathLst>
                <a:path w="12192000" h="2324100">
                  <a:moveTo>
                    <a:pt x="12192000" y="0"/>
                  </a:moveTo>
                  <a:lnTo>
                    <a:pt x="0" y="0"/>
                  </a:lnTo>
                  <a:lnTo>
                    <a:pt x="0" y="2324100"/>
                  </a:lnTo>
                  <a:lnTo>
                    <a:pt x="12192000" y="23241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9373" y="1404625"/>
            <a:ext cx="10580795" cy="200627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668125" y="5095875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019935"/>
            <a:chOff x="0" y="0"/>
            <a:chExt cx="12192000" cy="2019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2" y="0"/>
              <a:ext cx="11382469" cy="20198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85747" y="2990635"/>
            <a:ext cx="10744835" cy="2767965"/>
            <a:chOff x="685747" y="2990635"/>
            <a:chExt cx="10744835" cy="27679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47" y="2990635"/>
              <a:ext cx="10253704" cy="27673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9" y="3143250"/>
              <a:ext cx="10668000" cy="2085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672080"/>
            <a:chOff x="0" y="0"/>
            <a:chExt cx="12192000" cy="2672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31" y="0"/>
              <a:ext cx="11768234" cy="26718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543175"/>
            </a:xfrm>
            <a:custGeom>
              <a:avLst/>
              <a:gdLst/>
              <a:ahLst/>
              <a:cxnLst/>
              <a:rect l="l" t="t" r="r" b="b"/>
              <a:pathLst>
                <a:path w="12192000" h="2543175">
                  <a:moveTo>
                    <a:pt x="12192000" y="0"/>
                  </a:moveTo>
                  <a:lnTo>
                    <a:pt x="0" y="0"/>
                  </a:lnTo>
                  <a:lnTo>
                    <a:pt x="0" y="2543175"/>
                  </a:lnTo>
                  <a:lnTo>
                    <a:pt x="12192000" y="25431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4510" y="2812277"/>
            <a:ext cx="5411268" cy="31443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019935"/>
            <a:chOff x="0" y="0"/>
            <a:chExt cx="12192000" cy="2019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2" y="0"/>
              <a:ext cx="11382469" cy="20198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85747" y="2980596"/>
            <a:ext cx="10744835" cy="2759075"/>
            <a:chOff x="685747" y="2980596"/>
            <a:chExt cx="10744835" cy="27590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47" y="2980596"/>
              <a:ext cx="10253704" cy="2758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9" y="3133724"/>
              <a:ext cx="10668000" cy="2105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915285"/>
            <a:chOff x="0" y="0"/>
            <a:chExt cx="12192000" cy="2915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85747" y="3380640"/>
            <a:ext cx="10744835" cy="2759075"/>
            <a:chOff x="685747" y="3380640"/>
            <a:chExt cx="10744835" cy="27590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47" y="3380640"/>
              <a:ext cx="10253704" cy="27587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9" y="3533774"/>
              <a:ext cx="10668000" cy="2076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019935"/>
            <a:chOff x="0" y="0"/>
            <a:chExt cx="12192000" cy="2019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2" y="0"/>
              <a:ext cx="11382469" cy="20198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85747" y="2980596"/>
            <a:ext cx="10744835" cy="2759075"/>
            <a:chOff x="685747" y="2980596"/>
            <a:chExt cx="10744835" cy="27590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47" y="2980596"/>
              <a:ext cx="10253704" cy="2758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9" y="3133724"/>
              <a:ext cx="10668000" cy="2105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057" y="2757106"/>
            <a:ext cx="2359025" cy="13785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4400" spc="114" dirty="0">
                <a:solidFill>
                  <a:srgbClr val="252525"/>
                </a:solidFill>
                <a:latin typeface="Calibri"/>
                <a:cs typeface="Calibri"/>
              </a:rPr>
              <a:t>Executive </a:t>
            </a:r>
            <a:r>
              <a:rPr sz="4400" spc="165" dirty="0">
                <a:solidFill>
                  <a:srgbClr val="252525"/>
                </a:solidFill>
                <a:latin typeface="Calibri"/>
                <a:cs typeface="Calibri"/>
              </a:rPr>
              <a:t>Summary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19701" y="0"/>
            <a:ext cx="5396230" cy="6858000"/>
            <a:chOff x="6019701" y="0"/>
            <a:chExt cx="539623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701" y="0"/>
              <a:ext cx="5396044" cy="6857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15074" y="0"/>
              <a:ext cx="4829175" cy="6858000"/>
            </a:xfrm>
            <a:custGeom>
              <a:avLst/>
              <a:gdLst/>
              <a:ahLst/>
              <a:cxnLst/>
              <a:rect l="l" t="t" r="r" b="b"/>
              <a:pathLst>
                <a:path w="4829175" h="6858000">
                  <a:moveTo>
                    <a:pt x="482917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829175" y="6858000"/>
                  </a:lnTo>
                  <a:lnTo>
                    <a:pt x="4829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91375" y="890650"/>
              <a:ext cx="4019550" cy="552450"/>
            </a:xfrm>
            <a:custGeom>
              <a:avLst/>
              <a:gdLst/>
              <a:ahLst/>
              <a:cxnLst/>
              <a:rect l="l" t="t" r="r" b="b"/>
              <a:pathLst>
                <a:path w="4019550" h="552450">
                  <a:moveTo>
                    <a:pt x="3927475" y="0"/>
                  </a:moveTo>
                  <a:lnTo>
                    <a:pt x="92075" y="0"/>
                  </a:lnTo>
                  <a:lnTo>
                    <a:pt x="56203" y="7225"/>
                  </a:lnTo>
                  <a:lnTo>
                    <a:pt x="26939" y="26939"/>
                  </a:lnTo>
                  <a:lnTo>
                    <a:pt x="7225" y="56203"/>
                  </a:lnTo>
                  <a:lnTo>
                    <a:pt x="0" y="92075"/>
                  </a:lnTo>
                  <a:lnTo>
                    <a:pt x="0" y="460248"/>
                  </a:lnTo>
                  <a:lnTo>
                    <a:pt x="7225" y="496139"/>
                  </a:lnTo>
                  <a:lnTo>
                    <a:pt x="26939" y="525446"/>
                  </a:lnTo>
                  <a:lnTo>
                    <a:pt x="56203" y="545205"/>
                  </a:lnTo>
                  <a:lnTo>
                    <a:pt x="92075" y="552450"/>
                  </a:lnTo>
                  <a:lnTo>
                    <a:pt x="3927475" y="552450"/>
                  </a:lnTo>
                  <a:lnTo>
                    <a:pt x="3963292" y="545205"/>
                  </a:lnTo>
                  <a:lnTo>
                    <a:pt x="3992562" y="525446"/>
                  </a:lnTo>
                  <a:lnTo>
                    <a:pt x="4012307" y="496139"/>
                  </a:lnTo>
                  <a:lnTo>
                    <a:pt x="4019550" y="460248"/>
                  </a:lnTo>
                  <a:lnTo>
                    <a:pt x="4019550" y="92075"/>
                  </a:lnTo>
                  <a:lnTo>
                    <a:pt x="4012307" y="56203"/>
                  </a:lnTo>
                  <a:lnTo>
                    <a:pt x="3992562" y="26939"/>
                  </a:lnTo>
                  <a:lnTo>
                    <a:pt x="3963292" y="7225"/>
                  </a:lnTo>
                  <a:lnTo>
                    <a:pt x="3927475" y="0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91375" y="890650"/>
              <a:ext cx="4019550" cy="552450"/>
            </a:xfrm>
            <a:custGeom>
              <a:avLst/>
              <a:gdLst/>
              <a:ahLst/>
              <a:cxnLst/>
              <a:rect l="l" t="t" r="r" b="b"/>
              <a:pathLst>
                <a:path w="40195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3927475" y="0"/>
                  </a:lnTo>
                  <a:lnTo>
                    <a:pt x="3963292" y="7225"/>
                  </a:lnTo>
                  <a:lnTo>
                    <a:pt x="3992562" y="26939"/>
                  </a:lnTo>
                  <a:lnTo>
                    <a:pt x="4012307" y="56203"/>
                  </a:lnTo>
                  <a:lnTo>
                    <a:pt x="4019550" y="92075"/>
                  </a:lnTo>
                  <a:lnTo>
                    <a:pt x="4019550" y="460248"/>
                  </a:lnTo>
                  <a:lnTo>
                    <a:pt x="4012307" y="496139"/>
                  </a:lnTo>
                  <a:lnTo>
                    <a:pt x="3992562" y="525446"/>
                  </a:lnTo>
                  <a:lnTo>
                    <a:pt x="3963292" y="545205"/>
                  </a:lnTo>
                  <a:lnTo>
                    <a:pt x="3927475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75" y="937005"/>
            <a:ext cx="351155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95" dirty="0">
                <a:solidFill>
                  <a:srgbClr val="FFFFFF"/>
                </a:solidFill>
              </a:rPr>
              <a:t>Summary</a:t>
            </a:r>
            <a:r>
              <a:rPr sz="2300" spc="25" dirty="0">
                <a:solidFill>
                  <a:srgbClr val="FFFFFF"/>
                </a:solidFill>
              </a:rPr>
              <a:t> </a:t>
            </a:r>
            <a:r>
              <a:rPr sz="2300" dirty="0">
                <a:solidFill>
                  <a:srgbClr val="FFFFFF"/>
                </a:solidFill>
              </a:rPr>
              <a:t>of</a:t>
            </a:r>
            <a:r>
              <a:rPr sz="2300" spc="-5" dirty="0">
                <a:solidFill>
                  <a:srgbClr val="FFFFFF"/>
                </a:solidFill>
              </a:rPr>
              <a:t> </a:t>
            </a:r>
            <a:r>
              <a:rPr sz="2300" spc="50" dirty="0">
                <a:solidFill>
                  <a:srgbClr val="FFFFFF"/>
                </a:solidFill>
              </a:rPr>
              <a:t>methodologies</a:t>
            </a:r>
            <a:endParaRPr sz="2300"/>
          </a:p>
        </p:txBody>
      </p:sp>
      <p:grpSp>
        <p:nvGrpSpPr>
          <p:cNvPr id="9" name="object 9"/>
          <p:cNvGrpSpPr/>
          <p:nvPr/>
        </p:nvGrpSpPr>
        <p:grpSpPr>
          <a:xfrm>
            <a:off x="6685026" y="4341876"/>
            <a:ext cx="4032250" cy="565150"/>
            <a:chOff x="6685026" y="4341876"/>
            <a:chExt cx="4032250" cy="565150"/>
          </a:xfrm>
        </p:grpSpPr>
        <p:sp>
          <p:nvSpPr>
            <p:cNvPr id="10" name="object 10"/>
            <p:cNvSpPr/>
            <p:nvPr/>
          </p:nvSpPr>
          <p:spPr>
            <a:xfrm>
              <a:off x="6691376" y="4348226"/>
              <a:ext cx="4019550" cy="552450"/>
            </a:xfrm>
            <a:custGeom>
              <a:avLst/>
              <a:gdLst/>
              <a:ahLst/>
              <a:cxnLst/>
              <a:rect l="l" t="t" r="r" b="b"/>
              <a:pathLst>
                <a:path w="4019550" h="552450">
                  <a:moveTo>
                    <a:pt x="3927475" y="0"/>
                  </a:moveTo>
                  <a:lnTo>
                    <a:pt x="92075" y="0"/>
                  </a:lnTo>
                  <a:lnTo>
                    <a:pt x="56203" y="7225"/>
                  </a:lnTo>
                  <a:lnTo>
                    <a:pt x="26939" y="26939"/>
                  </a:lnTo>
                  <a:lnTo>
                    <a:pt x="7225" y="56203"/>
                  </a:lnTo>
                  <a:lnTo>
                    <a:pt x="0" y="92075"/>
                  </a:lnTo>
                  <a:lnTo>
                    <a:pt x="0" y="460248"/>
                  </a:lnTo>
                  <a:lnTo>
                    <a:pt x="7225" y="496139"/>
                  </a:lnTo>
                  <a:lnTo>
                    <a:pt x="26939" y="525446"/>
                  </a:lnTo>
                  <a:lnTo>
                    <a:pt x="56203" y="545205"/>
                  </a:lnTo>
                  <a:lnTo>
                    <a:pt x="92075" y="552450"/>
                  </a:lnTo>
                  <a:lnTo>
                    <a:pt x="3927475" y="552450"/>
                  </a:lnTo>
                  <a:lnTo>
                    <a:pt x="3963292" y="545205"/>
                  </a:lnTo>
                  <a:lnTo>
                    <a:pt x="3992562" y="525446"/>
                  </a:lnTo>
                  <a:lnTo>
                    <a:pt x="4012307" y="496139"/>
                  </a:lnTo>
                  <a:lnTo>
                    <a:pt x="4019550" y="460248"/>
                  </a:lnTo>
                  <a:lnTo>
                    <a:pt x="4019550" y="92075"/>
                  </a:lnTo>
                  <a:lnTo>
                    <a:pt x="4012307" y="56203"/>
                  </a:lnTo>
                  <a:lnTo>
                    <a:pt x="3992562" y="26939"/>
                  </a:lnTo>
                  <a:lnTo>
                    <a:pt x="3963292" y="7225"/>
                  </a:lnTo>
                  <a:lnTo>
                    <a:pt x="3927475" y="0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91376" y="4348226"/>
              <a:ext cx="4019550" cy="552450"/>
            </a:xfrm>
            <a:custGeom>
              <a:avLst/>
              <a:gdLst/>
              <a:ahLst/>
              <a:cxnLst/>
              <a:rect l="l" t="t" r="r" b="b"/>
              <a:pathLst>
                <a:path w="4019550" h="552450">
                  <a:moveTo>
                    <a:pt x="0" y="92075"/>
                  </a:moveTo>
                  <a:lnTo>
                    <a:pt x="7225" y="56203"/>
                  </a:lnTo>
                  <a:lnTo>
                    <a:pt x="26939" y="26939"/>
                  </a:lnTo>
                  <a:lnTo>
                    <a:pt x="56203" y="7225"/>
                  </a:lnTo>
                  <a:lnTo>
                    <a:pt x="92075" y="0"/>
                  </a:lnTo>
                  <a:lnTo>
                    <a:pt x="3927475" y="0"/>
                  </a:lnTo>
                  <a:lnTo>
                    <a:pt x="3963292" y="7225"/>
                  </a:lnTo>
                  <a:lnTo>
                    <a:pt x="3992562" y="26939"/>
                  </a:lnTo>
                  <a:lnTo>
                    <a:pt x="4012307" y="56203"/>
                  </a:lnTo>
                  <a:lnTo>
                    <a:pt x="4019550" y="92075"/>
                  </a:lnTo>
                  <a:lnTo>
                    <a:pt x="4019550" y="460248"/>
                  </a:lnTo>
                  <a:lnTo>
                    <a:pt x="4012307" y="496139"/>
                  </a:lnTo>
                  <a:lnTo>
                    <a:pt x="3992562" y="525446"/>
                  </a:lnTo>
                  <a:lnTo>
                    <a:pt x="3963292" y="545205"/>
                  </a:lnTo>
                  <a:lnTo>
                    <a:pt x="3927475" y="552450"/>
                  </a:lnTo>
                  <a:lnTo>
                    <a:pt x="92075" y="552450"/>
                  </a:lnTo>
                  <a:lnTo>
                    <a:pt x="56203" y="545205"/>
                  </a:lnTo>
                  <a:lnTo>
                    <a:pt x="26939" y="525446"/>
                  </a:lnTo>
                  <a:lnTo>
                    <a:pt x="7225" y="496139"/>
                  </a:lnTo>
                  <a:lnTo>
                    <a:pt x="0" y="460248"/>
                  </a:lnTo>
                  <a:lnTo>
                    <a:pt x="0" y="920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96850" indent="-172085">
              <a:lnSpc>
                <a:spcPct val="100000"/>
              </a:lnSpc>
              <a:spcBef>
                <a:spcPts val="265"/>
              </a:spcBef>
              <a:buChar char="•"/>
              <a:tabLst>
                <a:tab pos="197485" algn="l"/>
              </a:tabLst>
            </a:pPr>
            <a:r>
              <a:rPr spc="65" dirty="0"/>
              <a:t>Data</a:t>
            </a:r>
            <a:r>
              <a:rPr spc="-5" dirty="0"/>
              <a:t> </a:t>
            </a:r>
            <a:r>
              <a:rPr spc="60" dirty="0"/>
              <a:t>Collection</a:t>
            </a:r>
          </a:p>
          <a:p>
            <a:pPr marL="196850" indent="-172085">
              <a:lnSpc>
                <a:spcPct val="100000"/>
              </a:lnSpc>
              <a:spcBef>
                <a:spcPts val="165"/>
              </a:spcBef>
              <a:buChar char="•"/>
              <a:tabLst>
                <a:tab pos="197485" algn="l"/>
              </a:tabLst>
            </a:pPr>
            <a:r>
              <a:rPr spc="65" dirty="0"/>
              <a:t>Data</a:t>
            </a:r>
            <a:r>
              <a:rPr spc="-5" dirty="0"/>
              <a:t> </a:t>
            </a:r>
            <a:r>
              <a:rPr spc="-10" dirty="0"/>
              <a:t>Wrangling</a:t>
            </a:r>
          </a:p>
          <a:p>
            <a:pPr marL="196850" marR="5080" indent="-172085">
              <a:lnSpc>
                <a:spcPts val="1950"/>
              </a:lnSpc>
              <a:spcBef>
                <a:spcPts val="484"/>
              </a:spcBef>
              <a:buChar char="•"/>
              <a:tabLst>
                <a:tab pos="197485" algn="l"/>
              </a:tabLst>
            </a:pPr>
            <a:r>
              <a:rPr dirty="0"/>
              <a:t>Exploratory</a:t>
            </a:r>
            <a:r>
              <a:rPr spc="140" dirty="0"/>
              <a:t> </a:t>
            </a:r>
            <a:r>
              <a:rPr spc="65" dirty="0"/>
              <a:t>Data</a:t>
            </a:r>
            <a:r>
              <a:rPr spc="-25" dirty="0"/>
              <a:t> </a:t>
            </a:r>
            <a:r>
              <a:rPr spc="75" dirty="0"/>
              <a:t>Analysis</a:t>
            </a:r>
            <a:r>
              <a:rPr spc="70" dirty="0"/>
              <a:t> </a:t>
            </a:r>
            <a:r>
              <a:rPr dirty="0"/>
              <a:t>with</a:t>
            </a:r>
            <a:r>
              <a:rPr spc="25" dirty="0"/>
              <a:t> </a:t>
            </a:r>
            <a:r>
              <a:rPr spc="45" dirty="0"/>
              <a:t>Data Visualization</a:t>
            </a:r>
          </a:p>
          <a:p>
            <a:pPr marL="196850" indent="-172085">
              <a:lnSpc>
                <a:spcPct val="100000"/>
              </a:lnSpc>
              <a:spcBef>
                <a:spcPts val="215"/>
              </a:spcBef>
              <a:buChar char="•"/>
              <a:tabLst>
                <a:tab pos="197485" algn="l"/>
              </a:tabLst>
            </a:pPr>
            <a:r>
              <a:rPr dirty="0"/>
              <a:t>Exploratory</a:t>
            </a:r>
            <a:r>
              <a:rPr spc="140" dirty="0"/>
              <a:t> </a:t>
            </a:r>
            <a:r>
              <a:rPr spc="65" dirty="0"/>
              <a:t>Data</a:t>
            </a:r>
            <a:r>
              <a:rPr spc="-25" dirty="0"/>
              <a:t> </a:t>
            </a:r>
            <a:r>
              <a:rPr spc="75" dirty="0"/>
              <a:t>Analysis</a:t>
            </a:r>
            <a:r>
              <a:rPr spc="70" dirty="0"/>
              <a:t> </a:t>
            </a:r>
            <a:r>
              <a:rPr dirty="0"/>
              <a:t>with</a:t>
            </a:r>
            <a:r>
              <a:rPr spc="25" dirty="0"/>
              <a:t> </a:t>
            </a:r>
            <a:r>
              <a:rPr spc="135" dirty="0"/>
              <a:t>SQL</a:t>
            </a:r>
          </a:p>
          <a:p>
            <a:pPr marL="196850" marR="361950" indent="-172085">
              <a:lnSpc>
                <a:spcPts val="1950"/>
              </a:lnSpc>
              <a:spcBef>
                <a:spcPts val="484"/>
              </a:spcBef>
              <a:buChar char="•"/>
              <a:tabLst>
                <a:tab pos="197485" algn="l"/>
              </a:tabLst>
            </a:pPr>
            <a:r>
              <a:rPr dirty="0"/>
              <a:t>Building</a:t>
            </a:r>
            <a:r>
              <a:rPr spc="200" dirty="0"/>
              <a:t> </a:t>
            </a:r>
            <a:r>
              <a:rPr spc="75" dirty="0"/>
              <a:t>an</a:t>
            </a:r>
            <a:r>
              <a:rPr spc="245" dirty="0"/>
              <a:t> </a:t>
            </a:r>
            <a:r>
              <a:rPr dirty="0"/>
              <a:t>interactive</a:t>
            </a:r>
            <a:r>
              <a:rPr spc="-30" dirty="0"/>
              <a:t> </a:t>
            </a:r>
            <a:r>
              <a:rPr spc="95" dirty="0"/>
              <a:t>map</a:t>
            </a:r>
            <a:r>
              <a:rPr spc="110" dirty="0"/>
              <a:t> </a:t>
            </a:r>
            <a:r>
              <a:rPr spc="-20" dirty="0"/>
              <a:t>with </a:t>
            </a:r>
            <a:r>
              <a:rPr spc="45" dirty="0"/>
              <a:t>Folium</a:t>
            </a:r>
          </a:p>
          <a:p>
            <a:pPr marL="196850" marR="132715" indent="-172085">
              <a:lnSpc>
                <a:spcPts val="1950"/>
              </a:lnSpc>
              <a:spcBef>
                <a:spcPts val="380"/>
              </a:spcBef>
              <a:buChar char="•"/>
              <a:tabLst>
                <a:tab pos="197485" algn="l"/>
              </a:tabLst>
            </a:pPr>
            <a:r>
              <a:rPr dirty="0"/>
              <a:t>Building</a:t>
            </a:r>
            <a:r>
              <a:rPr spc="95" dirty="0"/>
              <a:t> </a:t>
            </a:r>
            <a:r>
              <a:rPr spc="90" dirty="0"/>
              <a:t>a</a:t>
            </a:r>
            <a:r>
              <a:rPr spc="95" dirty="0"/>
              <a:t> </a:t>
            </a:r>
            <a:r>
              <a:rPr spc="60" dirty="0"/>
              <a:t>Dashboard</a:t>
            </a:r>
            <a:r>
              <a:rPr spc="120" dirty="0"/>
              <a:t> </a:t>
            </a:r>
            <a:r>
              <a:rPr dirty="0"/>
              <a:t>with</a:t>
            </a:r>
            <a:r>
              <a:rPr spc="150" dirty="0"/>
              <a:t> </a:t>
            </a:r>
            <a:r>
              <a:rPr dirty="0"/>
              <a:t>Plotly</a:t>
            </a:r>
            <a:r>
              <a:rPr spc="90" dirty="0"/>
              <a:t> </a:t>
            </a:r>
            <a:r>
              <a:rPr spc="-50" dirty="0"/>
              <a:t>&amp; </a:t>
            </a:r>
            <a:r>
              <a:rPr spc="85" dirty="0"/>
              <a:t>Dash</a:t>
            </a:r>
          </a:p>
          <a:p>
            <a:pPr marL="196850" indent="-172085">
              <a:lnSpc>
                <a:spcPct val="100000"/>
              </a:lnSpc>
              <a:spcBef>
                <a:spcPts val="215"/>
              </a:spcBef>
              <a:buChar char="•"/>
              <a:tabLst>
                <a:tab pos="197485" algn="l"/>
              </a:tabLst>
            </a:pPr>
            <a:r>
              <a:rPr spc="45" dirty="0"/>
              <a:t>Predictive</a:t>
            </a:r>
            <a:r>
              <a:rPr spc="-135" dirty="0"/>
              <a:t> </a:t>
            </a:r>
            <a:r>
              <a:rPr spc="75" dirty="0"/>
              <a:t>Analysis</a:t>
            </a:r>
            <a:r>
              <a:rPr spc="-50" dirty="0"/>
              <a:t> </a:t>
            </a:r>
            <a:r>
              <a:rPr spc="60" dirty="0"/>
              <a:t>(Classification)</a:t>
            </a: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300" spc="95" dirty="0">
                <a:solidFill>
                  <a:srgbClr val="FFFFFF"/>
                </a:solidFill>
              </a:rPr>
              <a:t>Summary</a:t>
            </a:r>
            <a:r>
              <a:rPr sz="2300" spc="10" dirty="0">
                <a:solidFill>
                  <a:srgbClr val="FFFFFF"/>
                </a:solidFill>
              </a:rPr>
              <a:t> </a:t>
            </a:r>
            <a:r>
              <a:rPr sz="2300" dirty="0">
                <a:solidFill>
                  <a:srgbClr val="FFFFFF"/>
                </a:solidFill>
              </a:rPr>
              <a:t>of</a:t>
            </a:r>
            <a:r>
              <a:rPr sz="2300" spc="-5" dirty="0">
                <a:solidFill>
                  <a:srgbClr val="FFFFFF"/>
                </a:solidFill>
              </a:rPr>
              <a:t> </a:t>
            </a:r>
            <a:r>
              <a:rPr sz="2300" spc="75" dirty="0">
                <a:solidFill>
                  <a:srgbClr val="FFFFFF"/>
                </a:solidFill>
              </a:rPr>
              <a:t>all</a:t>
            </a:r>
            <a:r>
              <a:rPr sz="2300" spc="15" dirty="0">
                <a:solidFill>
                  <a:srgbClr val="FFFFFF"/>
                </a:solidFill>
              </a:rPr>
              <a:t> </a:t>
            </a:r>
            <a:r>
              <a:rPr sz="2300" spc="65" dirty="0">
                <a:solidFill>
                  <a:srgbClr val="FFFFFF"/>
                </a:solidFill>
              </a:rPr>
              <a:t>results</a:t>
            </a:r>
            <a:endParaRPr sz="2300" dirty="0"/>
          </a:p>
          <a:p>
            <a:pPr marL="196850" indent="-172085">
              <a:lnSpc>
                <a:spcPct val="100000"/>
              </a:lnSpc>
              <a:spcBef>
                <a:spcPts val="1020"/>
              </a:spcBef>
              <a:buChar char="•"/>
              <a:tabLst>
                <a:tab pos="197485" algn="l"/>
              </a:tabLst>
            </a:pPr>
            <a:r>
              <a:rPr dirty="0"/>
              <a:t>Exploratory</a:t>
            </a:r>
            <a:r>
              <a:rPr spc="190" dirty="0"/>
              <a:t> </a:t>
            </a:r>
            <a:r>
              <a:rPr spc="65" dirty="0"/>
              <a:t>Data</a:t>
            </a:r>
            <a:r>
              <a:rPr spc="5" dirty="0"/>
              <a:t> </a:t>
            </a:r>
            <a:r>
              <a:rPr spc="65" dirty="0"/>
              <a:t>Analysis</a:t>
            </a:r>
          </a:p>
          <a:p>
            <a:pPr marL="196850" marR="628650" indent="-172085">
              <a:lnSpc>
                <a:spcPts val="1950"/>
              </a:lnSpc>
              <a:spcBef>
                <a:spcPts val="409"/>
              </a:spcBef>
              <a:buChar char="•"/>
              <a:tabLst>
                <a:tab pos="197485" algn="l"/>
              </a:tabLst>
            </a:pPr>
            <a:r>
              <a:rPr dirty="0"/>
              <a:t>Interactive</a:t>
            </a:r>
            <a:r>
              <a:rPr spc="35" dirty="0"/>
              <a:t> </a:t>
            </a:r>
            <a:r>
              <a:rPr spc="70" dirty="0"/>
              <a:t>Analytics</a:t>
            </a:r>
            <a:r>
              <a:rPr spc="35" dirty="0"/>
              <a:t> </a:t>
            </a:r>
            <a:r>
              <a:rPr spc="80" dirty="0"/>
              <a:t>Demo </a:t>
            </a:r>
            <a:r>
              <a:rPr spc="-25" dirty="0"/>
              <a:t>in </a:t>
            </a:r>
            <a:r>
              <a:rPr spc="70" dirty="0"/>
              <a:t>screenshots</a:t>
            </a:r>
          </a:p>
          <a:p>
            <a:pPr marL="196850" indent="-172085">
              <a:lnSpc>
                <a:spcPct val="100000"/>
              </a:lnSpc>
              <a:spcBef>
                <a:spcPts val="210"/>
              </a:spcBef>
              <a:buChar char="•"/>
              <a:tabLst>
                <a:tab pos="197485" algn="l"/>
              </a:tabLst>
            </a:pPr>
            <a:r>
              <a:rPr spc="45" dirty="0"/>
              <a:t>Predictive</a:t>
            </a:r>
            <a:r>
              <a:rPr spc="-135" dirty="0"/>
              <a:t> </a:t>
            </a:r>
            <a:r>
              <a:rPr spc="75" dirty="0"/>
              <a:t>Analysis</a:t>
            </a:r>
            <a:r>
              <a:rPr spc="-50" dirty="0"/>
              <a:t> </a:t>
            </a:r>
            <a:r>
              <a:rPr spc="50" dirty="0"/>
              <a:t>results</a:t>
            </a:r>
          </a:p>
        </p:txBody>
      </p:sp>
      <p:sp>
        <p:nvSpPr>
          <p:cNvPr id="13" name="object 13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467" y="125374"/>
            <a:ext cx="11103532" cy="661978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2387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5201" rIns="0" bIns="0" rtlCol="0">
            <a:spAutoFit/>
          </a:bodyPr>
          <a:lstStyle/>
          <a:p>
            <a:pPr marL="6163310">
              <a:lnSpc>
                <a:spcPct val="100000"/>
              </a:lnSpc>
              <a:spcBef>
                <a:spcPts val="130"/>
              </a:spcBef>
            </a:pPr>
            <a:r>
              <a:rPr spc="340" dirty="0"/>
              <a:t>Success</a:t>
            </a:r>
            <a:r>
              <a:rPr spc="-155" dirty="0"/>
              <a:t> </a:t>
            </a:r>
            <a:r>
              <a:rPr spc="100" dirty="0"/>
              <a:t>Rate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426200" cy="6858000"/>
            <a:chOff x="0" y="0"/>
            <a:chExt cx="64262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25746" cy="68579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134100" cy="6858000"/>
            </a:xfrm>
            <a:custGeom>
              <a:avLst/>
              <a:gdLst/>
              <a:ahLst/>
              <a:cxnLst/>
              <a:rect l="l" t="t" r="r" b="b"/>
              <a:pathLst>
                <a:path w="6134100" h="6858000">
                  <a:moveTo>
                    <a:pt x="61341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34100" y="6858000"/>
                  </a:lnTo>
                  <a:lnTo>
                    <a:pt x="6134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2171700"/>
              <a:ext cx="4600575" cy="2524125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48400" y="0"/>
            <a:ext cx="5943600" cy="6858000"/>
            <a:chOff x="6248400" y="0"/>
            <a:chExt cx="59436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8400" y="0"/>
              <a:ext cx="5943600" cy="67726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72225" y="0"/>
              <a:ext cx="5819775" cy="6858000"/>
            </a:xfrm>
            <a:custGeom>
              <a:avLst/>
              <a:gdLst/>
              <a:ahLst/>
              <a:cxnLst/>
              <a:rect l="l" t="t" r="r" b="b"/>
              <a:pathLst>
                <a:path w="5819775" h="6858000">
                  <a:moveTo>
                    <a:pt x="581977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819775" y="6858000"/>
                  </a:lnTo>
                  <a:lnTo>
                    <a:pt x="5819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72605" y="1088707"/>
            <a:ext cx="3595370" cy="14928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4800" spc="370" dirty="0"/>
              <a:t>Success</a:t>
            </a:r>
            <a:r>
              <a:rPr sz="4800" spc="-105" dirty="0"/>
              <a:t> </a:t>
            </a:r>
            <a:r>
              <a:rPr sz="4800" spc="114" dirty="0"/>
              <a:t>Rate </a:t>
            </a:r>
            <a:r>
              <a:rPr sz="4800" spc="70" dirty="0"/>
              <a:t>in</a:t>
            </a:r>
            <a:r>
              <a:rPr sz="4800" spc="10" dirty="0"/>
              <a:t> </a:t>
            </a:r>
            <a:r>
              <a:rPr sz="4800" spc="120" dirty="0"/>
              <a:t>Years</a:t>
            </a:r>
            <a:endParaRPr sz="48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249" y="1601524"/>
            <a:ext cx="4799550" cy="359545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649710" cy="6858000"/>
            <a:chOff x="0" y="0"/>
            <a:chExt cx="116497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98" y="0"/>
              <a:ext cx="11364427" cy="68201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43650" y="0"/>
              <a:ext cx="4800600" cy="6858000"/>
            </a:xfrm>
            <a:custGeom>
              <a:avLst/>
              <a:gdLst/>
              <a:ahLst/>
              <a:cxnLst/>
              <a:rect l="l" t="t" r="r" b="b"/>
              <a:pathLst>
                <a:path w="4800600" h="6858000">
                  <a:moveTo>
                    <a:pt x="0" y="6858000"/>
                  </a:moveTo>
                  <a:lnTo>
                    <a:pt x="4800600" y="6858000"/>
                  </a:lnTo>
                  <a:lnTo>
                    <a:pt x="48006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088"/>
              <a:ext cx="10739501" cy="68389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44249" cy="68579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343650" cy="68580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972" y="1744027"/>
            <a:ext cx="4272280" cy="22275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4800" spc="125" dirty="0">
                <a:solidFill>
                  <a:srgbClr val="FFFFFF"/>
                </a:solidFill>
              </a:rPr>
              <a:t>Visualizing </a:t>
            </a:r>
            <a:r>
              <a:rPr sz="4800" spc="160" dirty="0">
                <a:solidFill>
                  <a:srgbClr val="FFFFFF"/>
                </a:solidFill>
              </a:rPr>
              <a:t>Geospatial</a:t>
            </a:r>
            <a:r>
              <a:rPr sz="4800" spc="-70" dirty="0">
                <a:solidFill>
                  <a:srgbClr val="FFFFFF"/>
                </a:solidFill>
              </a:rPr>
              <a:t> </a:t>
            </a:r>
            <a:r>
              <a:rPr sz="4800" spc="150" dirty="0">
                <a:solidFill>
                  <a:srgbClr val="FFFFFF"/>
                </a:solidFill>
              </a:rPr>
              <a:t>Data </a:t>
            </a:r>
            <a:r>
              <a:rPr sz="4800" spc="155" dirty="0">
                <a:solidFill>
                  <a:srgbClr val="FFFFFF"/>
                </a:solidFill>
              </a:rPr>
              <a:t>using</a:t>
            </a:r>
            <a:r>
              <a:rPr sz="4800" spc="30" dirty="0">
                <a:solidFill>
                  <a:srgbClr val="FFFFFF"/>
                </a:solidFill>
              </a:rPr>
              <a:t> </a:t>
            </a:r>
            <a:r>
              <a:rPr sz="4800" spc="135" dirty="0">
                <a:solidFill>
                  <a:srgbClr val="FFFFFF"/>
                </a:solidFill>
              </a:rPr>
              <a:t>Folium</a:t>
            </a:r>
            <a:endParaRPr sz="4800"/>
          </a:p>
        </p:txBody>
      </p:sp>
      <p:sp>
        <p:nvSpPr>
          <p:cNvPr id="9" name="object 9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96" y="1914562"/>
              <a:ext cx="11549888" cy="4943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76424"/>
              <a:ext cx="12191999" cy="4981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0"/>
              <a:ext cx="11496675" cy="20764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803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325" dirty="0"/>
              <a:t>Co-</a:t>
            </a:r>
            <a:r>
              <a:rPr sz="3600" spc="85" dirty="0"/>
              <a:t>ordinates</a:t>
            </a:r>
            <a:r>
              <a:rPr sz="3600" spc="-160" dirty="0"/>
              <a:t> </a:t>
            </a:r>
            <a:r>
              <a:rPr sz="3600" spc="135" dirty="0"/>
              <a:t>and</a:t>
            </a:r>
            <a:r>
              <a:rPr sz="3600" spc="25" dirty="0"/>
              <a:t> </a:t>
            </a:r>
            <a:r>
              <a:rPr sz="3600" spc="-10" dirty="0"/>
              <a:t>Markers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11668125" y="9906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40">
                <a:moveTo>
                  <a:pt x="0" y="0"/>
                </a:moveTo>
                <a:lnTo>
                  <a:pt x="0" y="599059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96" y="1914562"/>
              <a:ext cx="11549888" cy="4943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76424"/>
              <a:ext cx="12191999" cy="49815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0"/>
              <a:ext cx="11496675" cy="20764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803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35" dirty="0"/>
              <a:t>Geospatial</a:t>
            </a:r>
            <a:r>
              <a:rPr sz="3600" spc="-190" dirty="0"/>
              <a:t> </a:t>
            </a:r>
            <a:r>
              <a:rPr sz="3600" spc="-10" dirty="0"/>
              <a:t>Markers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11668125" y="9906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40">
                <a:moveTo>
                  <a:pt x="0" y="0"/>
                </a:moveTo>
                <a:lnTo>
                  <a:pt x="0" y="599059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019935"/>
            <a:chOff x="0" y="0"/>
            <a:chExt cx="12192000" cy="2019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2" y="0"/>
              <a:ext cx="11382469" cy="20198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803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14" dirty="0"/>
              <a:t>Similar</a:t>
            </a:r>
            <a:r>
              <a:rPr sz="3600" spc="25" dirty="0"/>
              <a:t> </a:t>
            </a:r>
            <a:r>
              <a:rPr sz="3600" spc="135" dirty="0"/>
              <a:t>Location</a:t>
            </a:r>
            <a:r>
              <a:rPr sz="3600" spc="-160" dirty="0"/>
              <a:t> </a:t>
            </a:r>
            <a:r>
              <a:rPr sz="3600" spc="-10" dirty="0"/>
              <a:t>Markers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11668125" y="9906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40">
                <a:moveTo>
                  <a:pt x="0" y="0"/>
                </a:moveTo>
                <a:lnTo>
                  <a:pt x="0" y="599059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85747" y="2400161"/>
            <a:ext cx="10744835" cy="3938904"/>
            <a:chOff x="685747" y="2400161"/>
            <a:chExt cx="10744835" cy="393890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47" y="2400161"/>
              <a:ext cx="10253704" cy="39388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99" y="2466975"/>
              <a:ext cx="10668000" cy="3438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96" y="133546"/>
              <a:ext cx="11549888" cy="6724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525" y="0"/>
              <a:ext cx="11406251" cy="10619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828675"/>
            </a:xfrm>
            <a:custGeom>
              <a:avLst/>
              <a:gdLst/>
              <a:ahLst/>
              <a:cxnLst/>
              <a:rect l="l" t="t" r="r" b="b"/>
              <a:pathLst>
                <a:path w="12192000" h="828675">
                  <a:moveTo>
                    <a:pt x="12192000" y="0"/>
                  </a:moveTo>
                  <a:lnTo>
                    <a:pt x="0" y="0"/>
                  </a:lnTo>
                  <a:lnTo>
                    <a:pt x="0" y="828675"/>
                  </a:lnTo>
                  <a:lnTo>
                    <a:pt x="12192000" y="8286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25125" y="419100"/>
              <a:ext cx="599440" cy="0"/>
            </a:xfrm>
            <a:custGeom>
              <a:avLst/>
              <a:gdLst/>
              <a:ahLst/>
              <a:cxnLst/>
              <a:rect l="l" t="t" r="r" b="b"/>
              <a:pathLst>
                <a:path w="599440">
                  <a:moveTo>
                    <a:pt x="0" y="0"/>
                  </a:moveTo>
                  <a:lnTo>
                    <a:pt x="599058" y="0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915285"/>
            <a:chOff x="0" y="0"/>
            <a:chExt cx="12192000" cy="2915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1057" y="855980"/>
            <a:ext cx="3996054" cy="112839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</a:pPr>
            <a:r>
              <a:rPr sz="3600" spc="330" dirty="0"/>
              <a:t>KSC</a:t>
            </a:r>
            <a:r>
              <a:rPr sz="3600" spc="75" dirty="0"/>
              <a:t> </a:t>
            </a:r>
            <a:r>
              <a:rPr sz="3600" spc="305" dirty="0"/>
              <a:t>LC-</a:t>
            </a:r>
            <a:r>
              <a:rPr sz="3600" spc="95" dirty="0"/>
              <a:t>39A</a:t>
            </a:r>
            <a:r>
              <a:rPr sz="3600" spc="-85" dirty="0"/>
              <a:t> </a:t>
            </a:r>
            <a:r>
              <a:rPr sz="3600" spc="185" dirty="0"/>
              <a:t>Launch </a:t>
            </a:r>
            <a:r>
              <a:rPr sz="3600" spc="90" dirty="0"/>
              <a:t>Site</a:t>
            </a:r>
            <a:endParaRPr sz="3600"/>
          </a:p>
        </p:txBody>
      </p:sp>
      <p:grpSp>
        <p:nvGrpSpPr>
          <p:cNvPr id="6" name="object 6"/>
          <p:cNvGrpSpPr/>
          <p:nvPr/>
        </p:nvGrpSpPr>
        <p:grpSpPr>
          <a:xfrm>
            <a:off x="1676400" y="990600"/>
            <a:ext cx="10010775" cy="5596255"/>
            <a:chOff x="1676400" y="990600"/>
            <a:chExt cx="10010775" cy="5596255"/>
          </a:xfrm>
        </p:grpSpPr>
        <p:sp>
          <p:nvSpPr>
            <p:cNvPr id="7" name="object 7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400" y="2895574"/>
              <a:ext cx="8263001" cy="36910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8350" y="3143250"/>
              <a:ext cx="8105775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96" y="133546"/>
              <a:ext cx="11549888" cy="6724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745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4374" cy="67865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047750" cy="6858000"/>
            </a:xfrm>
            <a:custGeom>
              <a:avLst/>
              <a:gdLst/>
              <a:ahLst/>
              <a:cxnLst/>
              <a:rect l="l" t="t" r="r" b="b"/>
              <a:pathLst>
                <a:path w="1047750" h="6858000">
                  <a:moveTo>
                    <a:pt x="104775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47750" y="6858000"/>
                  </a:lnTo>
                  <a:lnTo>
                    <a:pt x="1047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387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8350" y="0"/>
              <a:ext cx="6343650" cy="68579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51650" y="554355"/>
            <a:ext cx="4544695" cy="20459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indent="1772920" algn="r">
              <a:lnSpc>
                <a:spcPct val="100299"/>
              </a:lnSpc>
              <a:spcBef>
                <a:spcPts val="115"/>
              </a:spcBef>
            </a:pPr>
            <a:r>
              <a:rPr spc="95" dirty="0">
                <a:solidFill>
                  <a:srgbClr val="FFFFFF"/>
                </a:solidFill>
              </a:rPr>
              <a:t>Web</a:t>
            </a:r>
            <a:r>
              <a:rPr spc="-110" dirty="0">
                <a:solidFill>
                  <a:srgbClr val="FFFFFF"/>
                </a:solidFill>
              </a:rPr>
              <a:t> </a:t>
            </a:r>
            <a:r>
              <a:rPr spc="225" dirty="0">
                <a:solidFill>
                  <a:srgbClr val="FFFFFF"/>
                </a:solidFill>
              </a:rPr>
              <a:t>Based </a:t>
            </a:r>
            <a:r>
              <a:rPr spc="125" dirty="0">
                <a:solidFill>
                  <a:srgbClr val="FFFFFF"/>
                </a:solidFill>
              </a:rPr>
              <a:t>Visualization</a:t>
            </a:r>
            <a:r>
              <a:rPr spc="-195" dirty="0">
                <a:solidFill>
                  <a:srgbClr val="FFFFFF"/>
                </a:solidFill>
              </a:rPr>
              <a:t> </a:t>
            </a:r>
            <a:r>
              <a:rPr spc="150" dirty="0">
                <a:solidFill>
                  <a:srgbClr val="FFFFFF"/>
                </a:solidFill>
              </a:rPr>
              <a:t>using </a:t>
            </a:r>
            <a:r>
              <a:rPr spc="80" dirty="0">
                <a:solidFill>
                  <a:srgbClr val="FFFFFF"/>
                </a:solidFill>
              </a:rPr>
              <a:t>Plotly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165" dirty="0">
                <a:solidFill>
                  <a:srgbClr val="FFFFFF"/>
                </a:solidFill>
              </a:rPr>
              <a:t>and</a:t>
            </a:r>
            <a:r>
              <a:rPr spc="-100" dirty="0">
                <a:solidFill>
                  <a:srgbClr val="FFFFFF"/>
                </a:solidFill>
              </a:rPr>
              <a:t> </a:t>
            </a:r>
            <a:r>
              <a:rPr spc="240" dirty="0">
                <a:solidFill>
                  <a:srgbClr val="FFFFFF"/>
                </a:solidFill>
              </a:rPr>
              <a:t>Dash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649710" cy="6858000"/>
            <a:chOff x="0" y="0"/>
            <a:chExt cx="116497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98" y="0"/>
              <a:ext cx="11364427" cy="68201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1144250" cy="6858000"/>
            </a:xfrm>
            <a:custGeom>
              <a:avLst/>
              <a:gdLst/>
              <a:ahLst/>
              <a:cxnLst/>
              <a:rect l="l" t="t" r="r" b="b"/>
              <a:pathLst>
                <a:path w="11144250" h="6858000">
                  <a:moveTo>
                    <a:pt x="1114425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144250" y="6858000"/>
                  </a:lnTo>
                  <a:lnTo>
                    <a:pt x="11144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7190" rIns="0" bIns="0" rtlCol="0">
            <a:spAutoFit/>
          </a:bodyPr>
          <a:lstStyle/>
          <a:p>
            <a:pPr marL="6216015">
              <a:lnSpc>
                <a:spcPct val="100000"/>
              </a:lnSpc>
              <a:spcBef>
                <a:spcPts val="105"/>
              </a:spcBef>
            </a:pPr>
            <a:r>
              <a:rPr sz="4800" spc="65" dirty="0"/>
              <a:t>Introduction</a:t>
            </a:r>
            <a:endParaRPr sz="480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1687175" cy="6858000"/>
            <a:chOff x="0" y="0"/>
            <a:chExt cx="11687175" cy="6858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72223" cy="68578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27266" y="2996882"/>
            <a:ext cx="3848100" cy="2589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139700">
              <a:lnSpc>
                <a:spcPct val="99800"/>
              </a:lnSpc>
              <a:spcBef>
                <a:spcPts val="130"/>
              </a:spcBef>
            </a:pPr>
            <a:r>
              <a:rPr sz="1400" spc="95" dirty="0">
                <a:solidFill>
                  <a:srgbClr val="252525"/>
                </a:solidFill>
                <a:latin typeface="Calibri"/>
                <a:cs typeface="Calibri"/>
              </a:rPr>
              <a:t>SpaceX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1400" spc="-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libri"/>
                <a:cs typeface="Calibri"/>
              </a:rPr>
              <a:t>most</a:t>
            </a:r>
            <a:r>
              <a:rPr sz="14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252525"/>
                </a:solidFill>
                <a:latin typeface="Calibri"/>
                <a:cs typeface="Calibri"/>
              </a:rPr>
              <a:t>successful</a:t>
            </a:r>
            <a:r>
              <a:rPr sz="1400" spc="-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company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4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commercial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252525"/>
                </a:solidFill>
                <a:latin typeface="Calibri"/>
                <a:cs typeface="Calibri"/>
              </a:rPr>
              <a:t>space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age,</a:t>
            </a:r>
            <a:r>
              <a:rPr sz="14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making</a:t>
            </a:r>
            <a:r>
              <a:rPr sz="140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252525"/>
                </a:solidFill>
                <a:latin typeface="Calibri"/>
                <a:cs typeface="Calibri"/>
              </a:rPr>
              <a:t>space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travel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affordable.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libri"/>
                <a:cs typeface="Calibri"/>
              </a:rPr>
              <a:t>company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advertises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Falcon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52525"/>
                </a:solidFill>
                <a:latin typeface="Calibri"/>
                <a:cs typeface="Calibri"/>
              </a:rPr>
              <a:t>9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rocket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launches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 on</a:t>
            </a:r>
            <a:r>
              <a:rPr sz="14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libri"/>
                <a:cs typeface="Calibri"/>
              </a:rPr>
              <a:t>its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website,</a:t>
            </a:r>
            <a:r>
              <a:rPr sz="14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400" spc="-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cost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40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252525"/>
                </a:solidFill>
                <a:latin typeface="Calibri"/>
                <a:cs typeface="Calibri"/>
              </a:rPr>
              <a:t>62 </a:t>
            </a:r>
            <a:r>
              <a:rPr sz="1400" spc="55" dirty="0">
                <a:solidFill>
                  <a:srgbClr val="252525"/>
                </a:solidFill>
                <a:latin typeface="Calibri"/>
                <a:cs typeface="Calibri"/>
              </a:rPr>
              <a:t>million</a:t>
            </a:r>
            <a:r>
              <a:rPr sz="14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libri"/>
                <a:cs typeface="Calibri"/>
              </a:rPr>
              <a:t>dollars;</a:t>
            </a:r>
            <a:r>
              <a:rPr sz="14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other</a:t>
            </a:r>
            <a:r>
              <a:rPr sz="14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libri"/>
                <a:cs typeface="Calibri"/>
              </a:rPr>
              <a:t>providers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cost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upward</a:t>
            </a:r>
            <a:r>
              <a:rPr sz="14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165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libri"/>
                <a:cs typeface="Calibri"/>
              </a:rPr>
              <a:t>million</a:t>
            </a:r>
            <a:r>
              <a:rPr sz="1400" spc="-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dollars</a:t>
            </a:r>
            <a:r>
              <a:rPr sz="1400" spc="-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libri"/>
                <a:cs typeface="Calibri"/>
              </a:rPr>
              <a:t>each,</a:t>
            </a:r>
            <a:r>
              <a:rPr sz="1400" spc="-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252525"/>
                </a:solidFill>
                <a:latin typeface="Calibri"/>
                <a:cs typeface="Calibri"/>
              </a:rPr>
              <a:t>much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savings</a:t>
            </a:r>
            <a:r>
              <a:rPr sz="1400" spc="-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is 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because</a:t>
            </a:r>
            <a:r>
              <a:rPr sz="1400" spc="-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252525"/>
                </a:solidFill>
                <a:latin typeface="Calibri"/>
                <a:cs typeface="Calibri"/>
              </a:rPr>
              <a:t>SpaceX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252525"/>
                </a:solidFill>
                <a:latin typeface="Calibri"/>
                <a:cs typeface="Calibri"/>
              </a:rPr>
              <a:t>can</a:t>
            </a:r>
            <a:r>
              <a:rPr sz="1400" spc="-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reuse</a:t>
            </a:r>
            <a:r>
              <a:rPr sz="14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first</a:t>
            </a:r>
            <a:r>
              <a:rPr sz="1400" spc="-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stage.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55"/>
              </a:lnSpc>
            </a:pP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Therefore,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if</a:t>
            </a:r>
            <a:r>
              <a:rPr sz="14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we</a:t>
            </a:r>
            <a:r>
              <a:rPr sz="1400" spc="90" dirty="0">
                <a:solidFill>
                  <a:srgbClr val="252525"/>
                </a:solidFill>
                <a:latin typeface="Calibri"/>
                <a:cs typeface="Calibri"/>
              </a:rPr>
              <a:t> can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determine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if</a:t>
            </a:r>
            <a:r>
              <a:rPr sz="14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2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first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stage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99800"/>
              </a:lnSpc>
              <a:spcBef>
                <a:spcPts val="50"/>
              </a:spcBef>
            </a:pP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will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libri"/>
                <a:cs typeface="Calibri"/>
              </a:rPr>
              <a:t>land,</a:t>
            </a:r>
            <a:r>
              <a:rPr sz="14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we</a:t>
            </a:r>
            <a:r>
              <a:rPr sz="14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252525"/>
                </a:solidFill>
                <a:latin typeface="Calibri"/>
                <a:cs typeface="Calibri"/>
              </a:rPr>
              <a:t>can</a:t>
            </a:r>
            <a:r>
              <a:rPr sz="140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determine</a:t>
            </a:r>
            <a:r>
              <a:rPr sz="14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cost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40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launch. 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Based</a:t>
            </a:r>
            <a:r>
              <a:rPr sz="14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14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public</a:t>
            </a:r>
            <a:r>
              <a:rPr sz="14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information</a:t>
            </a:r>
            <a:r>
              <a:rPr sz="1400" spc="-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machine</a:t>
            </a:r>
            <a:r>
              <a:rPr sz="1400" spc="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learning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252525"/>
                </a:solidFill>
                <a:latin typeface="Calibri"/>
                <a:cs typeface="Calibri"/>
              </a:rPr>
              <a:t>models,</a:t>
            </a:r>
            <a:r>
              <a:rPr sz="14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we</a:t>
            </a: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are</a:t>
            </a: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going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predict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if</a:t>
            </a:r>
            <a:r>
              <a:rPr sz="14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252525"/>
                </a:solidFill>
                <a:latin typeface="Calibri"/>
                <a:cs typeface="Calibri"/>
              </a:rPr>
              <a:t>SpaceX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will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reuse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first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stage.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586855"/>
            <a:chOff x="0" y="0"/>
            <a:chExt cx="12192000" cy="6586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2675" y="2895574"/>
              <a:ext cx="6919976" cy="36910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9875" y="3143250"/>
              <a:ext cx="6572250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310630"/>
            <a:chOff x="0" y="0"/>
            <a:chExt cx="12192000" cy="6310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9150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809875"/>
            </a:xfrm>
            <a:custGeom>
              <a:avLst/>
              <a:gdLst/>
              <a:ahLst/>
              <a:cxnLst/>
              <a:rect l="l" t="t" r="r" b="b"/>
              <a:pathLst>
                <a:path w="12192000" h="2809875">
                  <a:moveTo>
                    <a:pt x="12192000" y="0"/>
                  </a:moveTo>
                  <a:lnTo>
                    <a:pt x="0" y="0"/>
                  </a:lnTo>
                  <a:lnTo>
                    <a:pt x="0" y="2809875"/>
                  </a:lnTo>
                  <a:lnTo>
                    <a:pt x="12192000" y="28098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8125" y="9906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40">
                  <a:moveTo>
                    <a:pt x="0" y="0"/>
                  </a:moveTo>
                  <a:lnTo>
                    <a:pt x="0" y="599059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550" y="1095311"/>
              <a:ext cx="9967849" cy="52150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150" y="1228725"/>
              <a:ext cx="10077450" cy="4610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019935"/>
            <a:chOff x="0" y="0"/>
            <a:chExt cx="12192000" cy="2019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2" y="0"/>
              <a:ext cx="11382469" cy="20198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8972" y="321563"/>
            <a:ext cx="5323205" cy="11283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3600" dirty="0"/>
              <a:t>Total</a:t>
            </a:r>
            <a:r>
              <a:rPr sz="3600" spc="-160" dirty="0"/>
              <a:t> </a:t>
            </a:r>
            <a:r>
              <a:rPr sz="3600" spc="190" dirty="0"/>
              <a:t>Launches</a:t>
            </a:r>
            <a:r>
              <a:rPr sz="3600" spc="15" dirty="0"/>
              <a:t> </a:t>
            </a:r>
            <a:r>
              <a:rPr sz="3600" spc="105" dirty="0"/>
              <a:t>By</a:t>
            </a:r>
            <a:r>
              <a:rPr sz="3600" spc="-15" dirty="0"/>
              <a:t> </a:t>
            </a:r>
            <a:r>
              <a:rPr sz="3600" spc="330" dirty="0"/>
              <a:t>KSC</a:t>
            </a:r>
            <a:r>
              <a:rPr sz="3600" spc="110" dirty="0"/>
              <a:t> </a:t>
            </a:r>
            <a:r>
              <a:rPr sz="3600" spc="290" dirty="0"/>
              <a:t>LC- </a:t>
            </a:r>
            <a:r>
              <a:rPr sz="3600" spc="65" dirty="0"/>
              <a:t>39A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11668125" y="9906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40">
                <a:moveTo>
                  <a:pt x="0" y="0"/>
                </a:moveTo>
                <a:lnTo>
                  <a:pt x="0" y="599059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457263" y="2295089"/>
            <a:ext cx="9087485" cy="4130040"/>
            <a:chOff x="1457263" y="2295089"/>
            <a:chExt cx="9087485" cy="41300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263" y="2295089"/>
              <a:ext cx="8710672" cy="41298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7824" y="2371724"/>
              <a:ext cx="8896350" cy="3629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019935"/>
            <a:chOff x="0" y="0"/>
            <a:chExt cx="12192000" cy="2019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2" y="0"/>
              <a:ext cx="11382469" cy="20198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8972" y="321563"/>
            <a:ext cx="5082540" cy="11283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3600" dirty="0"/>
              <a:t>Total</a:t>
            </a:r>
            <a:r>
              <a:rPr sz="3600" spc="-150" dirty="0"/>
              <a:t> </a:t>
            </a:r>
            <a:r>
              <a:rPr sz="3600" spc="190" dirty="0"/>
              <a:t>Launches</a:t>
            </a:r>
            <a:r>
              <a:rPr sz="3600" spc="30" dirty="0"/>
              <a:t> </a:t>
            </a:r>
            <a:r>
              <a:rPr sz="3600" spc="105" dirty="0"/>
              <a:t>By</a:t>
            </a:r>
            <a:r>
              <a:rPr sz="3600" dirty="0"/>
              <a:t> </a:t>
            </a:r>
            <a:r>
              <a:rPr sz="3600" spc="320" dirty="0"/>
              <a:t>CCAFS </a:t>
            </a:r>
            <a:r>
              <a:rPr sz="3600" spc="305" dirty="0"/>
              <a:t>LC-</a:t>
            </a:r>
            <a:r>
              <a:rPr sz="3600" spc="95" dirty="0"/>
              <a:t>40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11668125" y="9906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40">
                <a:moveTo>
                  <a:pt x="0" y="0"/>
                </a:moveTo>
                <a:lnTo>
                  <a:pt x="0" y="599059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838257" y="2295089"/>
            <a:ext cx="8258809" cy="4130040"/>
            <a:chOff x="1838257" y="2295089"/>
            <a:chExt cx="8258809" cy="41300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8257" y="2295089"/>
              <a:ext cx="7939158" cy="41298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5975" y="2371724"/>
              <a:ext cx="8010525" cy="3629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019935"/>
            <a:chOff x="0" y="0"/>
            <a:chExt cx="12192000" cy="2019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2" y="0"/>
              <a:ext cx="11382469" cy="20198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1876425"/>
            </a:xfrm>
            <a:custGeom>
              <a:avLst/>
              <a:gdLst/>
              <a:ahLst/>
              <a:cxnLst/>
              <a:rect l="l" t="t" r="r" b="b"/>
              <a:pathLst>
                <a:path w="12192000" h="1876425">
                  <a:moveTo>
                    <a:pt x="12192000" y="0"/>
                  </a:moveTo>
                  <a:lnTo>
                    <a:pt x="0" y="0"/>
                  </a:lnTo>
                  <a:lnTo>
                    <a:pt x="0" y="1876425"/>
                  </a:lnTo>
                  <a:lnTo>
                    <a:pt x="12192000" y="18764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8972" y="321563"/>
            <a:ext cx="3703954" cy="11283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3600" spc="125" dirty="0"/>
              <a:t>Payload</a:t>
            </a:r>
            <a:r>
              <a:rPr sz="3600" spc="-215" dirty="0"/>
              <a:t> </a:t>
            </a:r>
            <a:r>
              <a:rPr sz="3600" spc="170" dirty="0"/>
              <a:t>vs</a:t>
            </a:r>
            <a:r>
              <a:rPr sz="3600" spc="-20" dirty="0"/>
              <a:t> </a:t>
            </a:r>
            <a:r>
              <a:rPr sz="3600" spc="180" dirty="0"/>
              <a:t>Launch </a:t>
            </a:r>
            <a:r>
              <a:rPr sz="3600" spc="135" dirty="0"/>
              <a:t>Outcome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11668125" y="9906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40">
                <a:moveTo>
                  <a:pt x="0" y="0"/>
                </a:moveTo>
                <a:lnTo>
                  <a:pt x="0" y="599059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466490" y="2295089"/>
            <a:ext cx="6944359" cy="4130040"/>
            <a:chOff x="2466490" y="2295089"/>
            <a:chExt cx="6944359" cy="41300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6490" y="2295089"/>
              <a:ext cx="6720823" cy="41298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1300" y="2371724"/>
              <a:ext cx="6629400" cy="3629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96" y="133546"/>
              <a:ext cx="11549888" cy="6724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745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0" y="0"/>
              <a:ext cx="11496675" cy="2476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2324100"/>
            </a:xfrm>
            <a:custGeom>
              <a:avLst/>
              <a:gdLst/>
              <a:ahLst/>
              <a:cxnLst/>
              <a:rect l="l" t="t" r="r" b="b"/>
              <a:pathLst>
                <a:path w="12192000" h="2324100">
                  <a:moveTo>
                    <a:pt x="12192000" y="0"/>
                  </a:moveTo>
                  <a:lnTo>
                    <a:pt x="0" y="0"/>
                  </a:lnTo>
                  <a:lnTo>
                    <a:pt x="0" y="2324100"/>
                  </a:lnTo>
                  <a:lnTo>
                    <a:pt x="12192000" y="23241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8972" y="611886"/>
            <a:ext cx="4749165" cy="112839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</a:pPr>
            <a:r>
              <a:rPr sz="3600" spc="160" dirty="0"/>
              <a:t>Results</a:t>
            </a:r>
            <a:r>
              <a:rPr sz="3600" spc="-35" dirty="0"/>
              <a:t> </a:t>
            </a:r>
            <a:r>
              <a:rPr sz="3600" dirty="0"/>
              <a:t>of</a:t>
            </a:r>
            <a:r>
              <a:rPr sz="3600" spc="-45" dirty="0"/>
              <a:t> </a:t>
            </a:r>
            <a:r>
              <a:rPr sz="3600" spc="60" dirty="0"/>
              <a:t>Predictive </a:t>
            </a:r>
            <a:r>
              <a:rPr sz="3600" spc="140" dirty="0"/>
              <a:t>Analysis</a:t>
            </a:r>
            <a:r>
              <a:rPr sz="3600" spc="-5" dirty="0"/>
              <a:t> </a:t>
            </a:r>
            <a:r>
              <a:rPr sz="3600" spc="110" dirty="0"/>
              <a:t>(Classification)</a:t>
            </a:r>
            <a:endParaRPr sz="3600"/>
          </a:p>
        </p:txBody>
      </p:sp>
      <p:sp>
        <p:nvSpPr>
          <p:cNvPr id="8" name="object 8"/>
          <p:cNvSpPr/>
          <p:nvPr/>
        </p:nvSpPr>
        <p:spPr>
          <a:xfrm>
            <a:off x="11668125" y="9906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40">
                <a:moveTo>
                  <a:pt x="0" y="0"/>
                </a:moveTo>
                <a:lnTo>
                  <a:pt x="0" y="599059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pc="190" dirty="0"/>
              <a:t>Confusion </a:t>
            </a:r>
            <a:r>
              <a:rPr spc="-1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057" y="4412932"/>
            <a:ext cx="55943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-25" dirty="0">
                <a:solidFill>
                  <a:srgbClr val="252525"/>
                </a:solidFill>
                <a:latin typeface="Calibri"/>
                <a:cs typeface="Calibri"/>
              </a:rPr>
              <a:t>SVM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67015" y="0"/>
            <a:ext cx="6925309" cy="6858000"/>
            <a:chOff x="5267015" y="0"/>
            <a:chExt cx="6925309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7015" y="0"/>
              <a:ext cx="6782419" cy="68579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29275" y="0"/>
              <a:ext cx="6562725" cy="6858000"/>
            </a:xfrm>
            <a:custGeom>
              <a:avLst/>
              <a:gdLst/>
              <a:ahLst/>
              <a:cxnLst/>
              <a:rect l="l" t="t" r="r" b="b"/>
              <a:pathLst>
                <a:path w="6562725" h="6858000">
                  <a:moveTo>
                    <a:pt x="65627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562725" y="6858000"/>
                  </a:lnTo>
                  <a:lnTo>
                    <a:pt x="6562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0350" y="1609725"/>
              <a:ext cx="4505325" cy="38766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pc="190" dirty="0"/>
              <a:t>Confusion </a:t>
            </a:r>
            <a:r>
              <a:rPr spc="-1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057" y="4412932"/>
            <a:ext cx="165925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00" dirty="0">
                <a:solidFill>
                  <a:srgbClr val="252525"/>
                </a:solidFill>
                <a:latin typeface="Calibri"/>
                <a:cs typeface="Calibri"/>
              </a:rPr>
              <a:t>Decision</a:t>
            </a:r>
            <a:r>
              <a:rPr sz="21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252525"/>
                </a:solidFill>
                <a:latin typeface="Calibri"/>
                <a:cs typeface="Calibri"/>
              </a:rPr>
              <a:t>Tree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67015" y="0"/>
            <a:ext cx="6925309" cy="6858000"/>
            <a:chOff x="5267015" y="0"/>
            <a:chExt cx="6925309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7015" y="0"/>
              <a:ext cx="6782419" cy="68579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29275" y="0"/>
              <a:ext cx="6562725" cy="6858000"/>
            </a:xfrm>
            <a:custGeom>
              <a:avLst/>
              <a:gdLst/>
              <a:ahLst/>
              <a:cxnLst/>
              <a:rect l="l" t="t" r="r" b="b"/>
              <a:pathLst>
                <a:path w="6562725" h="6858000">
                  <a:moveTo>
                    <a:pt x="65627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562725" y="6858000"/>
                  </a:lnTo>
                  <a:lnTo>
                    <a:pt x="6562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0350" y="1609725"/>
              <a:ext cx="4505325" cy="38766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48400" y="0"/>
            <a:ext cx="5943600" cy="6858000"/>
            <a:chOff x="6248400" y="0"/>
            <a:chExt cx="59436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8400" y="0"/>
              <a:ext cx="5943600" cy="67726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72225" y="0"/>
              <a:ext cx="5819775" cy="6858000"/>
            </a:xfrm>
            <a:custGeom>
              <a:avLst/>
              <a:gdLst/>
              <a:ahLst/>
              <a:cxnLst/>
              <a:rect l="l" t="t" r="r" b="b"/>
              <a:pathLst>
                <a:path w="5819775" h="6858000">
                  <a:moveTo>
                    <a:pt x="581977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819775" y="6858000"/>
                  </a:lnTo>
                  <a:lnTo>
                    <a:pt x="5819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72605" y="1088707"/>
            <a:ext cx="2745740" cy="14928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4800" spc="175" dirty="0"/>
              <a:t>Confusion </a:t>
            </a:r>
            <a:r>
              <a:rPr sz="4800" spc="-10" dirty="0"/>
              <a:t>Matrix</a:t>
            </a:r>
            <a:endParaRPr sz="48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107" y="1398290"/>
            <a:ext cx="4775439" cy="40334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72605" y="4332287"/>
            <a:ext cx="57340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00" dirty="0">
                <a:solidFill>
                  <a:srgbClr val="252525"/>
                </a:solidFill>
                <a:latin typeface="Calibri"/>
                <a:cs typeface="Calibri"/>
              </a:rPr>
              <a:t>KNN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pc="190" dirty="0"/>
              <a:t>Confusion </a:t>
            </a:r>
            <a:r>
              <a:rPr spc="-1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057" y="4412932"/>
            <a:ext cx="235331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80" dirty="0">
                <a:solidFill>
                  <a:srgbClr val="252525"/>
                </a:solidFill>
                <a:latin typeface="Calibri"/>
                <a:cs typeface="Calibri"/>
              </a:rPr>
              <a:t>Logistic</a:t>
            </a:r>
            <a:r>
              <a:rPr sz="2150" spc="1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150" spc="75" dirty="0">
                <a:solidFill>
                  <a:srgbClr val="252525"/>
                </a:solidFill>
                <a:latin typeface="Calibri"/>
                <a:cs typeface="Calibri"/>
              </a:rPr>
              <a:t>Regression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67015" y="0"/>
            <a:ext cx="6925309" cy="6858000"/>
            <a:chOff x="5267015" y="0"/>
            <a:chExt cx="6925309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7015" y="0"/>
              <a:ext cx="6782419" cy="68579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29275" y="0"/>
              <a:ext cx="6562725" cy="6858000"/>
            </a:xfrm>
            <a:custGeom>
              <a:avLst/>
              <a:gdLst/>
              <a:ahLst/>
              <a:cxnLst/>
              <a:rect l="l" t="t" r="r" b="b"/>
              <a:pathLst>
                <a:path w="6562725" h="6858000">
                  <a:moveTo>
                    <a:pt x="65627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562725" y="6858000"/>
                  </a:lnTo>
                  <a:lnTo>
                    <a:pt x="6562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0350" y="1609725"/>
              <a:ext cx="4505325" cy="38766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430145"/>
            <a:chOff x="0" y="0"/>
            <a:chExt cx="12192000" cy="2430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178" y="0"/>
              <a:ext cx="11630117" cy="24295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286000"/>
            </a:xfrm>
            <a:custGeom>
              <a:avLst/>
              <a:gdLst/>
              <a:ahLst/>
              <a:cxnLst/>
              <a:rect l="l" t="t" r="r" b="b"/>
              <a:pathLst>
                <a:path w="12192000" h="2286000">
                  <a:moveTo>
                    <a:pt x="121920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12192000" y="2286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1057" y="1055369"/>
            <a:ext cx="319595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5" dirty="0"/>
              <a:t>Methodology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1947" y="2926224"/>
            <a:ext cx="2014691" cy="27214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32905" y="2695892"/>
            <a:ext cx="3943985" cy="348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200" spc="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Collection</a:t>
            </a:r>
            <a:r>
              <a:rPr sz="1200" spc="1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Methodology</a:t>
            </a:r>
            <a:endParaRPr sz="1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040"/>
              </a:spcBef>
              <a:buChar char="-"/>
              <a:tabLst>
                <a:tab pos="355600" algn="l"/>
                <a:tab pos="356235" algn="l"/>
              </a:tabLst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SpaceX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Rest</a:t>
            </a:r>
            <a:r>
              <a:rPr sz="1200" spc="1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Calibri"/>
                <a:cs typeface="Calibri"/>
              </a:rPr>
              <a:t>API</a:t>
            </a:r>
            <a:endParaRPr sz="1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965"/>
              </a:spcBef>
              <a:buChar char="-"/>
              <a:tabLst>
                <a:tab pos="355600" algn="l"/>
                <a:tab pos="356235" algn="l"/>
              </a:tabLst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Web</a:t>
            </a: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Scraping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Wikipedia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Performed</a:t>
            </a:r>
            <a:r>
              <a:rPr sz="1200" spc="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20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wrangling</a:t>
            </a:r>
            <a:endParaRPr sz="1200">
              <a:latin typeface="Calibri"/>
              <a:cs typeface="Calibri"/>
            </a:endParaRPr>
          </a:p>
          <a:p>
            <a:pPr marL="98425" indent="-86360">
              <a:lnSpc>
                <a:spcPct val="100000"/>
              </a:lnSpc>
              <a:spcBef>
                <a:spcPts val="960"/>
              </a:spcBef>
              <a:buChar char="-"/>
              <a:tabLst>
                <a:tab pos="99060" algn="l"/>
              </a:tabLst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Filtering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marL="98425" indent="-86360">
              <a:lnSpc>
                <a:spcPct val="100000"/>
              </a:lnSpc>
              <a:spcBef>
                <a:spcPts val="1040"/>
              </a:spcBef>
              <a:buChar char="-"/>
              <a:tabLst>
                <a:tab pos="99060" algn="l"/>
              </a:tabLst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Dealing</a:t>
            </a:r>
            <a:r>
              <a:rPr sz="120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missing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  <a:p>
            <a:pPr marL="98425" indent="-86360">
              <a:lnSpc>
                <a:spcPts val="1430"/>
              </a:lnSpc>
              <a:spcBef>
                <a:spcPts val="965"/>
              </a:spcBef>
              <a:buChar char="-"/>
              <a:tabLst>
                <a:tab pos="99060" algn="l"/>
              </a:tabLst>
            </a:pP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One</a:t>
            </a:r>
            <a:r>
              <a:rPr sz="12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Hot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Encoding</a:t>
            </a:r>
            <a:r>
              <a:rPr sz="12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prepare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2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binary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0"/>
              </a:lnSpc>
            </a:pP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classification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99"/>
              </a:lnSpc>
              <a:spcBef>
                <a:spcPts val="1040"/>
              </a:spcBef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Performed</a:t>
            </a:r>
            <a:r>
              <a:rPr sz="1200" spc="229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exploratory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20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analysis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(EDA)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200" spc="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visualization</a:t>
            </a:r>
            <a:r>
              <a:rPr sz="12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SQL</a:t>
            </a:r>
            <a:r>
              <a:rPr sz="120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Performed</a:t>
            </a:r>
            <a:r>
              <a:rPr sz="1200" spc="1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interactive</a:t>
            </a:r>
            <a:r>
              <a:rPr sz="120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visual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analytics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Folium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Plotly</a:t>
            </a:r>
            <a:r>
              <a:rPr sz="120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Dash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Performed</a:t>
            </a:r>
            <a:r>
              <a:rPr sz="1200" spc="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predictive</a:t>
            </a:r>
            <a:r>
              <a:rPr sz="1200" spc="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analysis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20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classification</a:t>
            </a:r>
            <a:r>
              <a:rPr sz="120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models</a:t>
            </a:r>
            <a:r>
              <a:rPr sz="120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-</a:t>
            </a:r>
            <a:r>
              <a:rPr sz="1200" spc="1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Building,</a:t>
            </a:r>
            <a:r>
              <a:rPr sz="1200" spc="1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tuning</a:t>
            </a:r>
            <a:r>
              <a:rPr sz="120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evaluation</a:t>
            </a:r>
            <a:r>
              <a:rPr sz="120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classification</a:t>
            </a:r>
            <a:r>
              <a:rPr sz="120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models</a:t>
            </a:r>
            <a:r>
              <a:rPr sz="120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ensure</a:t>
            </a:r>
            <a:r>
              <a:rPr sz="120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best</a:t>
            </a:r>
            <a:r>
              <a:rPr sz="1200" spc="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results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691130"/>
            <a:chOff x="0" y="0"/>
            <a:chExt cx="12192000" cy="2691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60" y="0"/>
              <a:ext cx="11892059" cy="2690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543175"/>
            </a:xfrm>
            <a:custGeom>
              <a:avLst/>
              <a:gdLst/>
              <a:ahLst/>
              <a:cxnLst/>
              <a:rect l="l" t="t" r="r" b="b"/>
              <a:pathLst>
                <a:path w="12192000" h="2543175">
                  <a:moveTo>
                    <a:pt x="12192000" y="0"/>
                  </a:moveTo>
                  <a:lnTo>
                    <a:pt x="0" y="0"/>
                  </a:lnTo>
                  <a:lnTo>
                    <a:pt x="0" y="2543175"/>
                  </a:lnTo>
                  <a:lnTo>
                    <a:pt x="12192000" y="25431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5951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Predictive</a:t>
            </a:r>
            <a:r>
              <a:rPr spc="-80" dirty="0"/>
              <a:t> </a:t>
            </a:r>
            <a:r>
              <a:rPr spc="185" dirty="0"/>
              <a:t>Analysis</a:t>
            </a:r>
            <a:r>
              <a:rPr spc="-140" dirty="0"/>
              <a:t> </a:t>
            </a:r>
            <a:r>
              <a:rPr spc="200" dirty="0"/>
              <a:t>Results</a:t>
            </a:r>
          </a:p>
        </p:txBody>
      </p:sp>
      <p:sp>
        <p:nvSpPr>
          <p:cNvPr id="6" name="object 6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71600" y="2781300"/>
            <a:ext cx="1885950" cy="1885950"/>
            <a:chOff x="1371600" y="2781300"/>
            <a:chExt cx="1885950" cy="1885950"/>
          </a:xfrm>
        </p:grpSpPr>
        <p:sp>
          <p:nvSpPr>
            <p:cNvPr id="8" name="object 8"/>
            <p:cNvSpPr/>
            <p:nvPr/>
          </p:nvSpPr>
          <p:spPr>
            <a:xfrm>
              <a:off x="1371600" y="2781300"/>
              <a:ext cx="1885950" cy="1885950"/>
            </a:xfrm>
            <a:custGeom>
              <a:avLst/>
              <a:gdLst/>
              <a:ahLst/>
              <a:cxnLst/>
              <a:rect l="l" t="t" r="r" b="b"/>
              <a:pathLst>
                <a:path w="1885950" h="1885950">
                  <a:moveTo>
                    <a:pt x="1885950" y="0"/>
                  </a:moveTo>
                  <a:lnTo>
                    <a:pt x="560577" y="0"/>
                  </a:lnTo>
                  <a:lnTo>
                    <a:pt x="512205" y="2057"/>
                  </a:lnTo>
                  <a:lnTo>
                    <a:pt x="464976" y="8117"/>
                  </a:lnTo>
                  <a:lnTo>
                    <a:pt x="419058" y="18012"/>
                  </a:lnTo>
                  <a:lnTo>
                    <a:pt x="374620" y="31573"/>
                  </a:lnTo>
                  <a:lnTo>
                    <a:pt x="331830" y="48632"/>
                  </a:lnTo>
                  <a:lnTo>
                    <a:pt x="290856" y="69021"/>
                  </a:lnTo>
                  <a:lnTo>
                    <a:pt x="251867" y="92572"/>
                  </a:lnTo>
                  <a:lnTo>
                    <a:pt x="215030" y="119117"/>
                  </a:lnTo>
                  <a:lnTo>
                    <a:pt x="180514" y="148487"/>
                  </a:lnTo>
                  <a:lnTo>
                    <a:pt x="148487" y="180514"/>
                  </a:lnTo>
                  <a:lnTo>
                    <a:pt x="119117" y="215030"/>
                  </a:lnTo>
                  <a:lnTo>
                    <a:pt x="92572" y="251867"/>
                  </a:lnTo>
                  <a:lnTo>
                    <a:pt x="69021" y="290856"/>
                  </a:lnTo>
                  <a:lnTo>
                    <a:pt x="48632" y="331830"/>
                  </a:lnTo>
                  <a:lnTo>
                    <a:pt x="31573" y="374620"/>
                  </a:lnTo>
                  <a:lnTo>
                    <a:pt x="18012" y="419058"/>
                  </a:lnTo>
                  <a:lnTo>
                    <a:pt x="8117" y="464976"/>
                  </a:lnTo>
                  <a:lnTo>
                    <a:pt x="2057" y="512205"/>
                  </a:lnTo>
                  <a:lnTo>
                    <a:pt x="0" y="560577"/>
                  </a:lnTo>
                  <a:lnTo>
                    <a:pt x="0" y="1885950"/>
                  </a:lnTo>
                  <a:lnTo>
                    <a:pt x="1325372" y="1885950"/>
                  </a:lnTo>
                  <a:lnTo>
                    <a:pt x="1373744" y="1883892"/>
                  </a:lnTo>
                  <a:lnTo>
                    <a:pt x="1420973" y="1877832"/>
                  </a:lnTo>
                  <a:lnTo>
                    <a:pt x="1466891" y="1867937"/>
                  </a:lnTo>
                  <a:lnTo>
                    <a:pt x="1511329" y="1854376"/>
                  </a:lnTo>
                  <a:lnTo>
                    <a:pt x="1554119" y="1837317"/>
                  </a:lnTo>
                  <a:lnTo>
                    <a:pt x="1595093" y="1816928"/>
                  </a:lnTo>
                  <a:lnTo>
                    <a:pt x="1634082" y="1793377"/>
                  </a:lnTo>
                  <a:lnTo>
                    <a:pt x="1670919" y="1766832"/>
                  </a:lnTo>
                  <a:lnTo>
                    <a:pt x="1705435" y="1737462"/>
                  </a:lnTo>
                  <a:lnTo>
                    <a:pt x="1737462" y="1705435"/>
                  </a:lnTo>
                  <a:lnTo>
                    <a:pt x="1766832" y="1670919"/>
                  </a:lnTo>
                  <a:lnTo>
                    <a:pt x="1793377" y="1634082"/>
                  </a:lnTo>
                  <a:lnTo>
                    <a:pt x="1816928" y="1595093"/>
                  </a:lnTo>
                  <a:lnTo>
                    <a:pt x="1837317" y="1554119"/>
                  </a:lnTo>
                  <a:lnTo>
                    <a:pt x="1854376" y="1511329"/>
                  </a:lnTo>
                  <a:lnTo>
                    <a:pt x="1867937" y="1466891"/>
                  </a:lnTo>
                  <a:lnTo>
                    <a:pt x="1877832" y="1420973"/>
                  </a:lnTo>
                  <a:lnTo>
                    <a:pt x="1883892" y="1373744"/>
                  </a:lnTo>
                  <a:lnTo>
                    <a:pt x="1885950" y="1325372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794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34260" y="3286886"/>
              <a:ext cx="604520" cy="817880"/>
            </a:xfrm>
            <a:custGeom>
              <a:avLst/>
              <a:gdLst/>
              <a:ahLst/>
              <a:cxnLst/>
              <a:rect l="l" t="t" r="r" b="b"/>
              <a:pathLst>
                <a:path w="604519" h="817879">
                  <a:moveTo>
                    <a:pt x="279349" y="538353"/>
                  </a:moveTo>
                  <a:lnTo>
                    <a:pt x="0" y="538353"/>
                  </a:lnTo>
                  <a:lnTo>
                    <a:pt x="0" y="817702"/>
                  </a:lnTo>
                  <a:lnTo>
                    <a:pt x="279349" y="538353"/>
                  </a:lnTo>
                  <a:close/>
                </a:path>
                <a:path w="604519" h="817879">
                  <a:moveTo>
                    <a:pt x="346976" y="236156"/>
                  </a:moveTo>
                  <a:lnTo>
                    <a:pt x="0" y="236156"/>
                  </a:lnTo>
                  <a:lnTo>
                    <a:pt x="0" y="471195"/>
                  </a:lnTo>
                  <a:lnTo>
                    <a:pt x="346506" y="471195"/>
                  </a:lnTo>
                  <a:lnTo>
                    <a:pt x="346976" y="470725"/>
                  </a:lnTo>
                  <a:lnTo>
                    <a:pt x="346976" y="236156"/>
                  </a:lnTo>
                  <a:close/>
                </a:path>
                <a:path w="604519" h="817879">
                  <a:moveTo>
                    <a:pt x="581545" y="236156"/>
                  </a:moveTo>
                  <a:lnTo>
                    <a:pt x="414134" y="236156"/>
                  </a:lnTo>
                  <a:lnTo>
                    <a:pt x="414134" y="403567"/>
                  </a:lnTo>
                  <a:lnTo>
                    <a:pt x="581545" y="236156"/>
                  </a:lnTo>
                  <a:close/>
                </a:path>
                <a:path w="604519" h="817879">
                  <a:moveTo>
                    <a:pt x="604418" y="123113"/>
                  </a:moveTo>
                  <a:lnTo>
                    <a:pt x="481291" y="123113"/>
                  </a:lnTo>
                  <a:lnTo>
                    <a:pt x="548449" y="55968"/>
                  </a:lnTo>
                  <a:lnTo>
                    <a:pt x="501434" y="7835"/>
                  </a:lnTo>
                  <a:lnTo>
                    <a:pt x="414134" y="95135"/>
                  </a:lnTo>
                  <a:lnTo>
                    <a:pt x="414134" y="0"/>
                  </a:lnTo>
                  <a:lnTo>
                    <a:pt x="346976" y="0"/>
                  </a:lnTo>
                  <a:lnTo>
                    <a:pt x="346976" y="95135"/>
                  </a:lnTo>
                  <a:lnTo>
                    <a:pt x="259676" y="7835"/>
                  </a:lnTo>
                  <a:lnTo>
                    <a:pt x="212661" y="55968"/>
                  </a:lnTo>
                  <a:lnTo>
                    <a:pt x="279819" y="123113"/>
                  </a:lnTo>
                  <a:lnTo>
                    <a:pt x="156705" y="123113"/>
                  </a:lnTo>
                  <a:lnTo>
                    <a:pt x="156705" y="190271"/>
                  </a:lnTo>
                  <a:lnTo>
                    <a:pt x="604418" y="190271"/>
                  </a:lnTo>
                  <a:lnTo>
                    <a:pt x="604418" y="123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63269" y="5243576"/>
            <a:ext cx="210121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7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1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252525"/>
                </a:solidFill>
                <a:latin typeface="Calibri"/>
                <a:cs typeface="Calibri"/>
              </a:rPr>
              <a:t>BEST</a:t>
            </a:r>
            <a:r>
              <a:rPr sz="1100" spc="-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95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11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11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150" dirty="0">
                <a:solidFill>
                  <a:srgbClr val="252525"/>
                </a:solidFill>
                <a:latin typeface="Calibri"/>
                <a:cs typeface="Calibri"/>
              </a:rPr>
              <a:t>KSC</a:t>
            </a:r>
            <a:r>
              <a:rPr sz="1100" spc="-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110" dirty="0">
                <a:solidFill>
                  <a:srgbClr val="252525"/>
                </a:solidFill>
                <a:latin typeface="Calibri"/>
                <a:cs typeface="Calibri"/>
              </a:rPr>
              <a:t>LC-</a:t>
            </a:r>
            <a:r>
              <a:rPr sz="1100" spc="-25" dirty="0">
                <a:solidFill>
                  <a:srgbClr val="252525"/>
                </a:solidFill>
                <a:latin typeface="Calibri"/>
                <a:cs typeface="Calibri"/>
              </a:rPr>
              <a:t>39A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10150" y="2781300"/>
            <a:ext cx="1885950" cy="1885950"/>
            <a:chOff x="5010150" y="2781300"/>
            <a:chExt cx="1885950" cy="1885950"/>
          </a:xfrm>
        </p:grpSpPr>
        <p:sp>
          <p:nvSpPr>
            <p:cNvPr id="12" name="object 12"/>
            <p:cNvSpPr/>
            <p:nvPr/>
          </p:nvSpPr>
          <p:spPr>
            <a:xfrm>
              <a:off x="5010150" y="2781300"/>
              <a:ext cx="1885950" cy="1885950"/>
            </a:xfrm>
            <a:custGeom>
              <a:avLst/>
              <a:gdLst/>
              <a:ahLst/>
              <a:cxnLst/>
              <a:rect l="l" t="t" r="r" b="b"/>
              <a:pathLst>
                <a:path w="1885950" h="1885950">
                  <a:moveTo>
                    <a:pt x="1885950" y="0"/>
                  </a:moveTo>
                  <a:lnTo>
                    <a:pt x="560577" y="0"/>
                  </a:lnTo>
                  <a:lnTo>
                    <a:pt x="512205" y="2057"/>
                  </a:lnTo>
                  <a:lnTo>
                    <a:pt x="464976" y="8117"/>
                  </a:lnTo>
                  <a:lnTo>
                    <a:pt x="419058" y="18012"/>
                  </a:lnTo>
                  <a:lnTo>
                    <a:pt x="374620" y="31573"/>
                  </a:lnTo>
                  <a:lnTo>
                    <a:pt x="331830" y="48632"/>
                  </a:lnTo>
                  <a:lnTo>
                    <a:pt x="290856" y="69021"/>
                  </a:lnTo>
                  <a:lnTo>
                    <a:pt x="251867" y="92572"/>
                  </a:lnTo>
                  <a:lnTo>
                    <a:pt x="215030" y="119117"/>
                  </a:lnTo>
                  <a:lnTo>
                    <a:pt x="180514" y="148487"/>
                  </a:lnTo>
                  <a:lnTo>
                    <a:pt x="148487" y="180514"/>
                  </a:lnTo>
                  <a:lnTo>
                    <a:pt x="119117" y="215030"/>
                  </a:lnTo>
                  <a:lnTo>
                    <a:pt x="92572" y="251867"/>
                  </a:lnTo>
                  <a:lnTo>
                    <a:pt x="69021" y="290856"/>
                  </a:lnTo>
                  <a:lnTo>
                    <a:pt x="48632" y="331830"/>
                  </a:lnTo>
                  <a:lnTo>
                    <a:pt x="31573" y="374620"/>
                  </a:lnTo>
                  <a:lnTo>
                    <a:pt x="18012" y="419058"/>
                  </a:lnTo>
                  <a:lnTo>
                    <a:pt x="8117" y="464976"/>
                  </a:lnTo>
                  <a:lnTo>
                    <a:pt x="2057" y="512205"/>
                  </a:lnTo>
                  <a:lnTo>
                    <a:pt x="0" y="560577"/>
                  </a:lnTo>
                  <a:lnTo>
                    <a:pt x="0" y="1885950"/>
                  </a:lnTo>
                  <a:lnTo>
                    <a:pt x="1325372" y="1885950"/>
                  </a:lnTo>
                  <a:lnTo>
                    <a:pt x="1373744" y="1883892"/>
                  </a:lnTo>
                  <a:lnTo>
                    <a:pt x="1420973" y="1877832"/>
                  </a:lnTo>
                  <a:lnTo>
                    <a:pt x="1466891" y="1867937"/>
                  </a:lnTo>
                  <a:lnTo>
                    <a:pt x="1511329" y="1854376"/>
                  </a:lnTo>
                  <a:lnTo>
                    <a:pt x="1554119" y="1837317"/>
                  </a:lnTo>
                  <a:lnTo>
                    <a:pt x="1595093" y="1816928"/>
                  </a:lnTo>
                  <a:lnTo>
                    <a:pt x="1634082" y="1793377"/>
                  </a:lnTo>
                  <a:lnTo>
                    <a:pt x="1670919" y="1766832"/>
                  </a:lnTo>
                  <a:lnTo>
                    <a:pt x="1705435" y="1737462"/>
                  </a:lnTo>
                  <a:lnTo>
                    <a:pt x="1737462" y="1705435"/>
                  </a:lnTo>
                  <a:lnTo>
                    <a:pt x="1766832" y="1670919"/>
                  </a:lnTo>
                  <a:lnTo>
                    <a:pt x="1793377" y="1634082"/>
                  </a:lnTo>
                  <a:lnTo>
                    <a:pt x="1816928" y="1595093"/>
                  </a:lnTo>
                  <a:lnTo>
                    <a:pt x="1837317" y="1554119"/>
                  </a:lnTo>
                  <a:lnTo>
                    <a:pt x="1854376" y="1511329"/>
                  </a:lnTo>
                  <a:lnTo>
                    <a:pt x="1867937" y="1466891"/>
                  </a:lnTo>
                  <a:lnTo>
                    <a:pt x="1877832" y="1420973"/>
                  </a:lnTo>
                  <a:lnTo>
                    <a:pt x="1883892" y="1373744"/>
                  </a:lnTo>
                  <a:lnTo>
                    <a:pt x="1885950" y="1325372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00D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8496" y="3275378"/>
              <a:ext cx="198119" cy="10763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02618" y="3326066"/>
              <a:ext cx="760730" cy="571500"/>
            </a:xfrm>
            <a:custGeom>
              <a:avLst/>
              <a:gdLst/>
              <a:ahLst/>
              <a:cxnLst/>
              <a:rect l="l" t="t" r="r" b="b"/>
              <a:pathLst>
                <a:path w="760729" h="571500">
                  <a:moveTo>
                    <a:pt x="272783" y="274205"/>
                  </a:moveTo>
                  <a:lnTo>
                    <a:pt x="234734" y="259651"/>
                  </a:lnTo>
                  <a:lnTo>
                    <a:pt x="222859" y="257124"/>
                  </a:lnTo>
                  <a:lnTo>
                    <a:pt x="211086" y="257835"/>
                  </a:lnTo>
                  <a:lnTo>
                    <a:pt x="199948" y="261696"/>
                  </a:lnTo>
                  <a:lnTo>
                    <a:pt x="189966" y="268605"/>
                  </a:lnTo>
                  <a:lnTo>
                    <a:pt x="11988" y="446570"/>
                  </a:lnTo>
                  <a:lnTo>
                    <a:pt x="0" y="471119"/>
                  </a:lnTo>
                  <a:lnTo>
                    <a:pt x="5003" y="496087"/>
                  </a:lnTo>
                  <a:lnTo>
                    <a:pt x="23012" y="513930"/>
                  </a:lnTo>
                  <a:lnTo>
                    <a:pt x="50050" y="517080"/>
                  </a:lnTo>
                  <a:lnTo>
                    <a:pt x="198920" y="483501"/>
                  </a:lnTo>
                  <a:lnTo>
                    <a:pt x="209829" y="438200"/>
                  </a:lnTo>
                  <a:lnTo>
                    <a:pt x="224942" y="387248"/>
                  </a:lnTo>
                  <a:lnTo>
                    <a:pt x="245503" y="332092"/>
                  </a:lnTo>
                  <a:lnTo>
                    <a:pt x="272783" y="274205"/>
                  </a:lnTo>
                  <a:close/>
                </a:path>
                <a:path w="760729" h="571500">
                  <a:moveTo>
                    <a:pt x="760260" y="88455"/>
                  </a:moveTo>
                  <a:lnTo>
                    <a:pt x="724674" y="55397"/>
                  </a:lnTo>
                  <a:lnTo>
                    <a:pt x="694055" y="32169"/>
                  </a:lnTo>
                  <a:lnTo>
                    <a:pt x="635431" y="0"/>
                  </a:lnTo>
                  <a:lnTo>
                    <a:pt x="594829" y="18465"/>
                  </a:lnTo>
                  <a:lnTo>
                    <a:pt x="552602" y="41859"/>
                  </a:lnTo>
                  <a:lnTo>
                    <a:pt x="509308" y="70586"/>
                  </a:lnTo>
                  <a:lnTo>
                    <a:pt x="465480" y="105003"/>
                  </a:lnTo>
                  <a:lnTo>
                    <a:pt x="421652" y="145491"/>
                  </a:lnTo>
                  <a:lnTo>
                    <a:pt x="380644" y="190792"/>
                  </a:lnTo>
                  <a:lnTo>
                    <a:pt x="346062" y="237363"/>
                  </a:lnTo>
                  <a:lnTo>
                    <a:pt x="317347" y="284403"/>
                  </a:lnTo>
                  <a:lnTo>
                    <a:pt x="293979" y="331114"/>
                  </a:lnTo>
                  <a:lnTo>
                    <a:pt x="275386" y="376682"/>
                  </a:lnTo>
                  <a:lnTo>
                    <a:pt x="261061" y="420331"/>
                  </a:lnTo>
                  <a:lnTo>
                    <a:pt x="250418" y="461225"/>
                  </a:lnTo>
                  <a:lnTo>
                    <a:pt x="242951" y="498602"/>
                  </a:lnTo>
                  <a:lnTo>
                    <a:pt x="238086" y="531622"/>
                  </a:lnTo>
                  <a:lnTo>
                    <a:pt x="277596" y="571119"/>
                  </a:lnTo>
                  <a:lnTo>
                    <a:pt x="603224" y="245491"/>
                  </a:lnTo>
                  <a:lnTo>
                    <a:pt x="597382" y="241744"/>
                  </a:lnTo>
                  <a:lnTo>
                    <a:pt x="582891" y="219798"/>
                  </a:lnTo>
                  <a:lnTo>
                    <a:pt x="578065" y="194602"/>
                  </a:lnTo>
                  <a:lnTo>
                    <a:pt x="582891" y="169189"/>
                  </a:lnTo>
                  <a:lnTo>
                    <a:pt x="597382" y="146608"/>
                  </a:lnTo>
                  <a:lnTo>
                    <a:pt x="619328" y="132130"/>
                  </a:lnTo>
                  <a:lnTo>
                    <a:pt x="644525" y="127304"/>
                  </a:lnTo>
                  <a:lnTo>
                    <a:pt x="669937" y="132130"/>
                  </a:lnTo>
                  <a:lnTo>
                    <a:pt x="692518" y="146608"/>
                  </a:lnTo>
                  <a:lnTo>
                    <a:pt x="696264" y="152450"/>
                  </a:lnTo>
                  <a:lnTo>
                    <a:pt x="721410" y="127304"/>
                  </a:lnTo>
                  <a:lnTo>
                    <a:pt x="760260" y="88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1437" y="3900653"/>
              <a:ext cx="133854" cy="15552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481829" y="5243576"/>
            <a:ext cx="2953385" cy="530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30"/>
              </a:spcBef>
            </a:pP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1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Calibri"/>
                <a:cs typeface="Calibri"/>
              </a:rPr>
              <a:t>EVOLUTION</a:t>
            </a:r>
            <a:r>
              <a:rPr sz="11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1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110" dirty="0">
                <a:solidFill>
                  <a:srgbClr val="252525"/>
                </a:solidFill>
                <a:latin typeface="Calibri"/>
                <a:cs typeface="Calibri"/>
              </a:rPr>
              <a:t>PROCESS</a:t>
            </a:r>
            <a:r>
              <a:rPr sz="11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100" spc="-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solidFill>
                  <a:srgbClr val="252525"/>
                </a:solidFill>
                <a:latin typeface="Calibri"/>
                <a:cs typeface="Calibri"/>
              </a:rPr>
              <a:t>ROCKETS, </a:t>
            </a:r>
            <a:r>
              <a:rPr sz="1100" spc="110" dirty="0">
                <a:solidFill>
                  <a:srgbClr val="252525"/>
                </a:solidFill>
                <a:latin typeface="Calibri"/>
                <a:cs typeface="Calibri"/>
              </a:rPr>
              <a:t>SUCCESSFUL</a:t>
            </a:r>
            <a:r>
              <a:rPr sz="11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252525"/>
                </a:solidFill>
                <a:latin typeface="Calibri"/>
                <a:cs typeface="Calibri"/>
              </a:rPr>
              <a:t>LANDING</a:t>
            </a:r>
            <a:r>
              <a:rPr sz="11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Calibri"/>
                <a:cs typeface="Calibri"/>
              </a:rPr>
              <a:t>OUTCOMES</a:t>
            </a:r>
            <a:r>
              <a:rPr sz="11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55" dirty="0">
                <a:solidFill>
                  <a:srgbClr val="252525"/>
                </a:solidFill>
                <a:latin typeface="Calibri"/>
                <a:cs typeface="Calibri"/>
              </a:rPr>
              <a:t>SEEM</a:t>
            </a:r>
            <a:r>
              <a:rPr sz="1100" spc="-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sz="1100" spc="50" dirty="0">
                <a:solidFill>
                  <a:srgbClr val="252525"/>
                </a:solidFill>
                <a:latin typeface="Calibri"/>
                <a:cs typeface="Calibri"/>
              </a:rPr>
              <a:t>IMPROVE</a:t>
            </a:r>
            <a:r>
              <a:rPr sz="1100" spc="-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65" dirty="0">
                <a:solidFill>
                  <a:srgbClr val="252525"/>
                </a:solidFill>
                <a:latin typeface="Calibri"/>
                <a:cs typeface="Calibri"/>
              </a:rPr>
              <a:t>OVER</a:t>
            </a:r>
            <a:r>
              <a:rPr sz="1100" spc="-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Calibri"/>
                <a:cs typeface="Calibri"/>
              </a:rPr>
              <a:t>TIME.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639175" y="2781300"/>
            <a:ext cx="1895475" cy="1885950"/>
            <a:chOff x="8639175" y="2781300"/>
            <a:chExt cx="1895475" cy="1885950"/>
          </a:xfrm>
        </p:grpSpPr>
        <p:sp>
          <p:nvSpPr>
            <p:cNvPr id="18" name="object 18"/>
            <p:cNvSpPr/>
            <p:nvPr/>
          </p:nvSpPr>
          <p:spPr>
            <a:xfrm>
              <a:off x="8639175" y="2781300"/>
              <a:ext cx="1895475" cy="1885950"/>
            </a:xfrm>
            <a:custGeom>
              <a:avLst/>
              <a:gdLst/>
              <a:ahLst/>
              <a:cxnLst/>
              <a:rect l="l" t="t" r="r" b="b"/>
              <a:pathLst>
                <a:path w="1895475" h="1885950">
                  <a:moveTo>
                    <a:pt x="1895475" y="0"/>
                  </a:moveTo>
                  <a:lnTo>
                    <a:pt x="560577" y="0"/>
                  </a:lnTo>
                  <a:lnTo>
                    <a:pt x="512205" y="2057"/>
                  </a:lnTo>
                  <a:lnTo>
                    <a:pt x="464976" y="8117"/>
                  </a:lnTo>
                  <a:lnTo>
                    <a:pt x="419058" y="18012"/>
                  </a:lnTo>
                  <a:lnTo>
                    <a:pt x="374620" y="31573"/>
                  </a:lnTo>
                  <a:lnTo>
                    <a:pt x="331830" y="48632"/>
                  </a:lnTo>
                  <a:lnTo>
                    <a:pt x="290856" y="69021"/>
                  </a:lnTo>
                  <a:lnTo>
                    <a:pt x="251867" y="92572"/>
                  </a:lnTo>
                  <a:lnTo>
                    <a:pt x="215030" y="119117"/>
                  </a:lnTo>
                  <a:lnTo>
                    <a:pt x="180514" y="148487"/>
                  </a:lnTo>
                  <a:lnTo>
                    <a:pt x="148487" y="180514"/>
                  </a:lnTo>
                  <a:lnTo>
                    <a:pt x="119117" y="215030"/>
                  </a:lnTo>
                  <a:lnTo>
                    <a:pt x="92572" y="251867"/>
                  </a:lnTo>
                  <a:lnTo>
                    <a:pt x="69021" y="290856"/>
                  </a:lnTo>
                  <a:lnTo>
                    <a:pt x="48632" y="331830"/>
                  </a:lnTo>
                  <a:lnTo>
                    <a:pt x="31573" y="374620"/>
                  </a:lnTo>
                  <a:lnTo>
                    <a:pt x="18012" y="419058"/>
                  </a:lnTo>
                  <a:lnTo>
                    <a:pt x="8117" y="464976"/>
                  </a:lnTo>
                  <a:lnTo>
                    <a:pt x="2057" y="512205"/>
                  </a:lnTo>
                  <a:lnTo>
                    <a:pt x="0" y="560577"/>
                  </a:lnTo>
                  <a:lnTo>
                    <a:pt x="0" y="1885950"/>
                  </a:lnTo>
                  <a:lnTo>
                    <a:pt x="1334897" y="1885950"/>
                  </a:lnTo>
                  <a:lnTo>
                    <a:pt x="1383269" y="1883892"/>
                  </a:lnTo>
                  <a:lnTo>
                    <a:pt x="1430498" y="1877832"/>
                  </a:lnTo>
                  <a:lnTo>
                    <a:pt x="1476416" y="1867937"/>
                  </a:lnTo>
                  <a:lnTo>
                    <a:pt x="1520854" y="1854376"/>
                  </a:lnTo>
                  <a:lnTo>
                    <a:pt x="1563644" y="1837317"/>
                  </a:lnTo>
                  <a:lnTo>
                    <a:pt x="1604618" y="1816928"/>
                  </a:lnTo>
                  <a:lnTo>
                    <a:pt x="1643607" y="1793377"/>
                  </a:lnTo>
                  <a:lnTo>
                    <a:pt x="1680444" y="1766832"/>
                  </a:lnTo>
                  <a:lnTo>
                    <a:pt x="1714960" y="1737462"/>
                  </a:lnTo>
                  <a:lnTo>
                    <a:pt x="1746987" y="1705435"/>
                  </a:lnTo>
                  <a:lnTo>
                    <a:pt x="1776357" y="1670919"/>
                  </a:lnTo>
                  <a:lnTo>
                    <a:pt x="1802902" y="1634082"/>
                  </a:lnTo>
                  <a:lnTo>
                    <a:pt x="1826453" y="1595093"/>
                  </a:lnTo>
                  <a:lnTo>
                    <a:pt x="1846842" y="1554119"/>
                  </a:lnTo>
                  <a:lnTo>
                    <a:pt x="1863901" y="1511329"/>
                  </a:lnTo>
                  <a:lnTo>
                    <a:pt x="1877462" y="1466891"/>
                  </a:lnTo>
                  <a:lnTo>
                    <a:pt x="1887357" y="1420973"/>
                  </a:lnTo>
                  <a:lnTo>
                    <a:pt x="1893417" y="1373744"/>
                  </a:lnTo>
                  <a:lnTo>
                    <a:pt x="1895475" y="1325372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rgbClr val="E69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8411" y="3634961"/>
              <a:ext cx="151230" cy="15256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32282" y="3265620"/>
              <a:ext cx="729615" cy="735965"/>
            </a:xfrm>
            <a:custGeom>
              <a:avLst/>
              <a:gdLst/>
              <a:ahLst/>
              <a:cxnLst/>
              <a:rect l="l" t="t" r="r" b="b"/>
              <a:pathLst>
                <a:path w="729615" h="735964">
                  <a:moveTo>
                    <a:pt x="133139" y="481263"/>
                  </a:moveTo>
                  <a:lnTo>
                    <a:pt x="66571" y="481263"/>
                  </a:lnTo>
                  <a:lnTo>
                    <a:pt x="72451" y="530093"/>
                  </a:lnTo>
                  <a:lnTo>
                    <a:pt x="84035" y="576877"/>
                  </a:lnTo>
                  <a:lnTo>
                    <a:pt x="100953" y="621243"/>
                  </a:lnTo>
                  <a:lnTo>
                    <a:pt x="122840" y="662821"/>
                  </a:lnTo>
                  <a:lnTo>
                    <a:pt x="149327" y="701241"/>
                  </a:lnTo>
                  <a:lnTo>
                    <a:pt x="179831" y="735885"/>
                  </a:lnTo>
                  <a:lnTo>
                    <a:pt x="226802" y="688499"/>
                  </a:lnTo>
                  <a:lnTo>
                    <a:pt x="197294" y="654253"/>
                  </a:lnTo>
                  <a:lnTo>
                    <a:pt x="172544" y="615752"/>
                  </a:lnTo>
                  <a:lnTo>
                    <a:pt x="153267" y="573749"/>
                  </a:lnTo>
                  <a:lnTo>
                    <a:pt x="139965" y="528751"/>
                  </a:lnTo>
                  <a:lnTo>
                    <a:pt x="133139" y="481263"/>
                  </a:lnTo>
                  <a:close/>
                </a:path>
                <a:path w="729615" h="735964">
                  <a:moveTo>
                    <a:pt x="231216" y="481263"/>
                  </a:moveTo>
                  <a:lnTo>
                    <a:pt x="186719" y="481263"/>
                  </a:lnTo>
                  <a:lnTo>
                    <a:pt x="195074" y="529424"/>
                  </a:lnTo>
                  <a:lnTo>
                    <a:pt x="211369" y="574247"/>
                  </a:lnTo>
                  <a:lnTo>
                    <a:pt x="234834" y="614955"/>
                  </a:lnTo>
                  <a:lnTo>
                    <a:pt x="264470" y="650497"/>
                  </a:lnTo>
                  <a:lnTo>
                    <a:pt x="296498" y="618185"/>
                  </a:lnTo>
                  <a:lnTo>
                    <a:pt x="281443" y="602998"/>
                  </a:lnTo>
                  <a:lnTo>
                    <a:pt x="257185" y="566682"/>
                  </a:lnTo>
                  <a:lnTo>
                    <a:pt x="240144" y="525802"/>
                  </a:lnTo>
                  <a:lnTo>
                    <a:pt x="231216" y="481263"/>
                  </a:lnTo>
                  <a:close/>
                </a:path>
                <a:path w="729615" h="735964">
                  <a:moveTo>
                    <a:pt x="321749" y="436494"/>
                  </a:moveTo>
                  <a:lnTo>
                    <a:pt x="0" y="436494"/>
                  </a:lnTo>
                  <a:lnTo>
                    <a:pt x="0" y="481263"/>
                  </a:lnTo>
                  <a:lnTo>
                    <a:pt x="321749" y="481263"/>
                  </a:lnTo>
                  <a:lnTo>
                    <a:pt x="321749" y="436494"/>
                  </a:lnTo>
                  <a:close/>
                </a:path>
                <a:path w="729615" h="735964">
                  <a:moveTo>
                    <a:pt x="477075" y="0"/>
                  </a:moveTo>
                  <a:lnTo>
                    <a:pt x="432696" y="0"/>
                  </a:lnTo>
                  <a:lnTo>
                    <a:pt x="432696" y="67153"/>
                  </a:lnTo>
                  <a:lnTo>
                    <a:pt x="384291" y="73088"/>
                  </a:lnTo>
                  <a:lnTo>
                    <a:pt x="337914" y="84775"/>
                  </a:lnTo>
                  <a:lnTo>
                    <a:pt x="293935" y="101843"/>
                  </a:lnTo>
                  <a:lnTo>
                    <a:pt x="252718" y="123923"/>
                  </a:lnTo>
                  <a:lnTo>
                    <a:pt x="214634" y="150642"/>
                  </a:lnTo>
                  <a:lnTo>
                    <a:pt x="180047" y="181632"/>
                  </a:lnTo>
                  <a:lnTo>
                    <a:pt x="149327" y="216521"/>
                  </a:lnTo>
                  <a:lnTo>
                    <a:pt x="122840" y="254939"/>
                  </a:lnTo>
                  <a:lnTo>
                    <a:pt x="100953" y="296516"/>
                  </a:lnTo>
                  <a:lnTo>
                    <a:pt x="84035" y="340881"/>
                  </a:lnTo>
                  <a:lnTo>
                    <a:pt x="72451" y="387664"/>
                  </a:lnTo>
                  <a:lnTo>
                    <a:pt x="66571" y="436494"/>
                  </a:lnTo>
                  <a:lnTo>
                    <a:pt x="133139" y="436494"/>
                  </a:lnTo>
                  <a:lnTo>
                    <a:pt x="139965" y="389006"/>
                  </a:lnTo>
                  <a:lnTo>
                    <a:pt x="153267" y="344008"/>
                  </a:lnTo>
                  <a:lnTo>
                    <a:pt x="172544" y="302005"/>
                  </a:lnTo>
                  <a:lnTo>
                    <a:pt x="197294" y="263504"/>
                  </a:lnTo>
                  <a:lnTo>
                    <a:pt x="227017" y="229008"/>
                  </a:lnTo>
                  <a:lnTo>
                    <a:pt x="261212" y="199024"/>
                  </a:lnTo>
                  <a:lnTo>
                    <a:pt x="299378" y="174056"/>
                  </a:lnTo>
                  <a:lnTo>
                    <a:pt x="341015" y="154610"/>
                  </a:lnTo>
                  <a:lnTo>
                    <a:pt x="385621" y="141192"/>
                  </a:lnTo>
                  <a:lnTo>
                    <a:pt x="432696" y="134306"/>
                  </a:lnTo>
                  <a:lnTo>
                    <a:pt x="671842" y="134306"/>
                  </a:lnTo>
                  <a:lnTo>
                    <a:pt x="657043" y="123923"/>
                  </a:lnTo>
                  <a:lnTo>
                    <a:pt x="615828" y="101843"/>
                  </a:lnTo>
                  <a:lnTo>
                    <a:pt x="571850" y="84775"/>
                  </a:lnTo>
                  <a:lnTo>
                    <a:pt x="525477" y="73088"/>
                  </a:lnTo>
                  <a:lnTo>
                    <a:pt x="477075" y="67153"/>
                  </a:lnTo>
                  <a:lnTo>
                    <a:pt x="477075" y="0"/>
                  </a:lnTo>
                  <a:close/>
                </a:path>
                <a:path w="729615" h="735964">
                  <a:moveTo>
                    <a:pt x="477075" y="134306"/>
                  </a:moveTo>
                  <a:lnTo>
                    <a:pt x="432696" y="134306"/>
                  </a:lnTo>
                  <a:lnTo>
                    <a:pt x="432696" y="188371"/>
                  </a:lnTo>
                  <a:lnTo>
                    <a:pt x="384955" y="196799"/>
                  </a:lnTo>
                  <a:lnTo>
                    <a:pt x="340521" y="213236"/>
                  </a:lnTo>
                  <a:lnTo>
                    <a:pt x="300168" y="236904"/>
                  </a:lnTo>
                  <a:lnTo>
                    <a:pt x="264667" y="267026"/>
                  </a:lnTo>
                  <a:lnTo>
                    <a:pt x="234789" y="302824"/>
                  </a:lnTo>
                  <a:lnTo>
                    <a:pt x="211307" y="343520"/>
                  </a:lnTo>
                  <a:lnTo>
                    <a:pt x="194992" y="388336"/>
                  </a:lnTo>
                  <a:lnTo>
                    <a:pt x="186616" y="436494"/>
                  </a:lnTo>
                  <a:lnTo>
                    <a:pt x="231216" y="436494"/>
                  </a:lnTo>
                  <a:lnTo>
                    <a:pt x="240144" y="391960"/>
                  </a:lnTo>
                  <a:lnTo>
                    <a:pt x="257185" y="351081"/>
                  </a:lnTo>
                  <a:lnTo>
                    <a:pt x="281443" y="314765"/>
                  </a:lnTo>
                  <a:lnTo>
                    <a:pt x="312021" y="283917"/>
                  </a:lnTo>
                  <a:lnTo>
                    <a:pt x="348021" y="259444"/>
                  </a:lnTo>
                  <a:lnTo>
                    <a:pt x="388545" y="242251"/>
                  </a:lnTo>
                  <a:lnTo>
                    <a:pt x="432696" y="233244"/>
                  </a:lnTo>
                  <a:lnTo>
                    <a:pt x="603539" y="233244"/>
                  </a:lnTo>
                  <a:lnTo>
                    <a:pt x="569269" y="213135"/>
                  </a:lnTo>
                  <a:lnTo>
                    <a:pt x="524827" y="196687"/>
                  </a:lnTo>
                  <a:lnTo>
                    <a:pt x="477075" y="188252"/>
                  </a:lnTo>
                  <a:lnTo>
                    <a:pt x="477075" y="134306"/>
                  </a:lnTo>
                  <a:close/>
                </a:path>
                <a:path w="729615" h="735964">
                  <a:moveTo>
                    <a:pt x="477075" y="233244"/>
                  </a:moveTo>
                  <a:lnTo>
                    <a:pt x="432696" y="233244"/>
                  </a:lnTo>
                  <a:lnTo>
                    <a:pt x="432696" y="324572"/>
                  </a:lnTo>
                  <a:lnTo>
                    <a:pt x="477075" y="324573"/>
                  </a:lnTo>
                  <a:lnTo>
                    <a:pt x="477075" y="233244"/>
                  </a:lnTo>
                  <a:close/>
                </a:path>
                <a:path w="729615" h="735964">
                  <a:moveTo>
                    <a:pt x="603539" y="233244"/>
                  </a:moveTo>
                  <a:lnTo>
                    <a:pt x="477075" y="233244"/>
                  </a:lnTo>
                  <a:lnTo>
                    <a:pt x="521222" y="242251"/>
                  </a:lnTo>
                  <a:lnTo>
                    <a:pt x="561744" y="259444"/>
                  </a:lnTo>
                  <a:lnTo>
                    <a:pt x="597744" y="283917"/>
                  </a:lnTo>
                  <a:lnTo>
                    <a:pt x="612790" y="299095"/>
                  </a:lnTo>
                  <a:lnTo>
                    <a:pt x="644869" y="266732"/>
                  </a:lnTo>
                  <a:lnTo>
                    <a:pt x="609628" y="236817"/>
                  </a:lnTo>
                  <a:lnTo>
                    <a:pt x="603539" y="233244"/>
                  </a:lnTo>
                  <a:close/>
                </a:path>
                <a:path w="729615" h="735964">
                  <a:moveTo>
                    <a:pt x="671842" y="134306"/>
                  </a:moveTo>
                  <a:lnTo>
                    <a:pt x="477075" y="134306"/>
                  </a:lnTo>
                  <a:lnTo>
                    <a:pt x="524149" y="141192"/>
                  </a:lnTo>
                  <a:lnTo>
                    <a:pt x="568755" y="154611"/>
                  </a:lnTo>
                  <a:lnTo>
                    <a:pt x="610390" y="174056"/>
                  </a:lnTo>
                  <a:lnTo>
                    <a:pt x="648555" y="199024"/>
                  </a:lnTo>
                  <a:lnTo>
                    <a:pt x="682488" y="228780"/>
                  </a:lnTo>
                  <a:lnTo>
                    <a:pt x="729453" y="181399"/>
                  </a:lnTo>
                  <a:lnTo>
                    <a:pt x="695127" y="150642"/>
                  </a:lnTo>
                  <a:lnTo>
                    <a:pt x="671842" y="1343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043544" y="5243576"/>
            <a:ext cx="3098800" cy="7023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-3810" algn="ctr">
              <a:lnSpc>
                <a:spcPct val="100499"/>
              </a:lnSpc>
              <a:spcBef>
                <a:spcPts val="114"/>
              </a:spcBef>
            </a:pPr>
            <a:r>
              <a:rPr sz="1100" spc="80" dirty="0">
                <a:solidFill>
                  <a:srgbClr val="252525"/>
                </a:solidFill>
                <a:latin typeface="Calibri"/>
                <a:cs typeface="Calibri"/>
              </a:rPr>
              <a:t>DECISION</a:t>
            </a:r>
            <a:r>
              <a:rPr sz="11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252525"/>
                </a:solidFill>
                <a:latin typeface="Calibri"/>
                <a:cs typeface="Calibri"/>
              </a:rPr>
              <a:t>TREE</a:t>
            </a:r>
            <a:r>
              <a:rPr sz="11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100" dirty="0">
                <a:solidFill>
                  <a:srgbClr val="252525"/>
                </a:solidFill>
                <a:latin typeface="Calibri"/>
                <a:cs typeface="Calibri"/>
              </a:rPr>
              <a:t>CLASSIFIERHAS</a:t>
            </a:r>
            <a:r>
              <a:rPr sz="11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65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100" spc="-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30" dirty="0">
                <a:solidFill>
                  <a:srgbClr val="252525"/>
                </a:solidFill>
                <a:latin typeface="Calibri"/>
                <a:cs typeface="Calibri"/>
              </a:rPr>
              <a:t>MOST </a:t>
            </a:r>
            <a:r>
              <a:rPr sz="1100" spc="70" dirty="0">
                <a:solidFill>
                  <a:srgbClr val="252525"/>
                </a:solidFill>
                <a:latin typeface="Calibri"/>
                <a:cs typeface="Calibri"/>
              </a:rPr>
              <a:t>ACCURATE</a:t>
            </a:r>
            <a:r>
              <a:rPr sz="11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80" dirty="0">
                <a:solidFill>
                  <a:srgbClr val="252525"/>
                </a:solidFill>
                <a:latin typeface="Calibri"/>
                <a:cs typeface="Calibri"/>
              </a:rPr>
              <a:t>RESULTS</a:t>
            </a:r>
            <a:r>
              <a:rPr sz="1100" spc="-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70" dirty="0">
                <a:solidFill>
                  <a:srgbClr val="252525"/>
                </a:solidFill>
                <a:latin typeface="Calibri"/>
                <a:cs typeface="Calibri"/>
              </a:rPr>
              <a:t>AROUND</a:t>
            </a:r>
            <a:r>
              <a:rPr sz="1100" spc="-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55" dirty="0">
                <a:solidFill>
                  <a:srgbClr val="252525"/>
                </a:solidFill>
                <a:latin typeface="Calibri"/>
                <a:cs typeface="Calibri"/>
              </a:rPr>
              <a:t>87.7%</a:t>
            </a:r>
            <a:r>
              <a:rPr sz="1100" spc="-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80" dirty="0">
                <a:solidFill>
                  <a:srgbClr val="252525"/>
                </a:solidFill>
                <a:latin typeface="Calibri"/>
                <a:cs typeface="Calibri"/>
              </a:rPr>
              <a:t>WHICH</a:t>
            </a:r>
            <a:r>
              <a:rPr sz="11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65" dirty="0">
                <a:solidFill>
                  <a:srgbClr val="252525"/>
                </a:solidFill>
                <a:latin typeface="Calibri"/>
                <a:cs typeface="Calibri"/>
              </a:rPr>
              <a:t>CAN </a:t>
            </a:r>
            <a:r>
              <a:rPr sz="1100" spc="75" dirty="0">
                <a:solidFill>
                  <a:srgbClr val="252525"/>
                </a:solidFill>
                <a:latin typeface="Calibri"/>
                <a:cs typeface="Calibri"/>
              </a:rPr>
              <a:t>BE</a:t>
            </a:r>
            <a:r>
              <a:rPr sz="11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Calibri"/>
                <a:cs typeface="Calibri"/>
              </a:rPr>
              <a:t>USED</a:t>
            </a:r>
            <a:r>
              <a:rPr sz="11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sz="1100" spc="65" dirty="0">
                <a:solidFill>
                  <a:srgbClr val="252525"/>
                </a:solidFill>
                <a:latin typeface="Calibri"/>
                <a:cs typeface="Calibri"/>
              </a:rPr>
              <a:t>PREDICT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110" dirty="0">
                <a:solidFill>
                  <a:srgbClr val="252525"/>
                </a:solidFill>
                <a:latin typeface="Calibri"/>
                <a:cs typeface="Calibri"/>
              </a:rPr>
              <a:t>SUCCESSFUL</a:t>
            </a:r>
            <a:r>
              <a:rPr sz="11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60" dirty="0">
                <a:solidFill>
                  <a:srgbClr val="252525"/>
                </a:solidFill>
                <a:latin typeface="Calibri"/>
                <a:cs typeface="Calibri"/>
              </a:rPr>
              <a:t>LANDINGS </a:t>
            </a:r>
            <a:r>
              <a:rPr sz="1100" spc="7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100" spc="-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85" dirty="0">
                <a:solidFill>
                  <a:srgbClr val="252525"/>
                </a:solidFill>
                <a:latin typeface="Calibri"/>
                <a:cs typeface="Calibri"/>
              </a:rPr>
              <a:t>INCREASE</a:t>
            </a:r>
            <a:r>
              <a:rPr sz="1100" spc="-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55" dirty="0">
                <a:solidFill>
                  <a:srgbClr val="252525"/>
                </a:solidFill>
                <a:latin typeface="Calibri"/>
                <a:cs typeface="Calibri"/>
              </a:rPr>
              <a:t>PROFITS.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057" y="2202814"/>
            <a:ext cx="283273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35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057" y="3683952"/>
            <a:ext cx="4068445" cy="230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785" algn="l"/>
              </a:tabLst>
            </a:pP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Decision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Tree</a:t>
            </a:r>
            <a:r>
              <a:rPr sz="1200" spc="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Model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5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12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best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algorithm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2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this</a:t>
            </a:r>
            <a:r>
              <a:rPr sz="12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dataset.</a:t>
            </a:r>
            <a:endParaRPr sz="1200">
              <a:latin typeface="Calibri"/>
              <a:cs typeface="Calibri"/>
            </a:endParaRPr>
          </a:p>
          <a:p>
            <a:pPr marL="117475" indent="-105410">
              <a:lnSpc>
                <a:spcPts val="1435"/>
              </a:lnSpc>
              <a:spcBef>
                <a:spcPts val="1040"/>
              </a:spcBef>
              <a:buChar char="•"/>
              <a:tabLst>
                <a:tab pos="118110" algn="l"/>
              </a:tabLst>
            </a:pPr>
            <a:r>
              <a:rPr sz="1200" spc="65" dirty="0">
                <a:solidFill>
                  <a:srgbClr val="252525"/>
                </a:solidFill>
                <a:latin typeface="Calibri"/>
                <a:cs typeface="Calibri"/>
              </a:rPr>
              <a:t>Launches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2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low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payload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mass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show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better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results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than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launches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 a</a:t>
            </a:r>
            <a:r>
              <a:rPr sz="120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larger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payload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252525"/>
                </a:solidFill>
                <a:latin typeface="Calibri"/>
                <a:cs typeface="Calibri"/>
              </a:rPr>
              <a:t>mass.</a:t>
            </a:r>
            <a:endParaRPr sz="1200">
              <a:latin typeface="Calibri"/>
              <a:cs typeface="Calibri"/>
            </a:endParaRPr>
          </a:p>
          <a:p>
            <a:pPr marL="117475" indent="-105410">
              <a:lnSpc>
                <a:spcPct val="100000"/>
              </a:lnSpc>
              <a:spcBef>
                <a:spcPts val="965"/>
              </a:spcBef>
              <a:buChar char="•"/>
              <a:tabLst>
                <a:tab pos="118110" algn="l"/>
              </a:tabLst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Most</a:t>
            </a:r>
            <a:r>
              <a:rPr sz="12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sites</a:t>
            </a:r>
            <a:r>
              <a:rPr sz="120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are in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proximity</a:t>
            </a: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Equator</a:t>
            </a:r>
            <a:r>
              <a:rPr sz="12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line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all</a:t>
            </a:r>
            <a:r>
              <a:rPr sz="12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sites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are</a:t>
            </a:r>
            <a:r>
              <a:rPr sz="12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very</a:t>
            </a:r>
            <a:r>
              <a:rPr sz="1200" spc="2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close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proximity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2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 coast.</a:t>
            </a:r>
            <a:endParaRPr sz="1200">
              <a:latin typeface="Calibri"/>
              <a:cs typeface="Calibri"/>
            </a:endParaRPr>
          </a:p>
          <a:p>
            <a:pPr marL="117475" indent="-105410">
              <a:lnSpc>
                <a:spcPct val="100000"/>
              </a:lnSpc>
              <a:spcBef>
                <a:spcPts val="965"/>
              </a:spcBef>
              <a:buChar char="•"/>
              <a:tabLst>
                <a:tab pos="118110" algn="l"/>
              </a:tabLst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success</a:t>
            </a:r>
            <a:r>
              <a:rPr sz="120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rate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launches</a:t>
            </a:r>
            <a:r>
              <a:rPr sz="12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increases</a:t>
            </a:r>
            <a:r>
              <a:rPr sz="120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over</a:t>
            </a:r>
            <a:r>
              <a:rPr sz="12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years.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850">
              <a:latin typeface="Calibri"/>
              <a:cs typeface="Calibri"/>
            </a:endParaRPr>
          </a:p>
          <a:p>
            <a:pPr marL="12700" marR="196215" indent="105410">
              <a:lnSpc>
                <a:spcPts val="1430"/>
              </a:lnSpc>
              <a:buChar char="•"/>
              <a:tabLst>
                <a:tab pos="118110" algn="l"/>
              </a:tabLst>
            </a:pP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KSC</a:t>
            </a:r>
            <a:r>
              <a:rPr sz="12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114" dirty="0">
                <a:solidFill>
                  <a:srgbClr val="252525"/>
                </a:solidFill>
                <a:latin typeface="Calibri"/>
                <a:cs typeface="Calibri"/>
              </a:rPr>
              <a:t>LC-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39A</a:t>
            </a:r>
            <a:r>
              <a:rPr sz="12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has</a:t>
            </a:r>
            <a:r>
              <a:rPr sz="12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highest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success</a:t>
            </a:r>
            <a:r>
              <a:rPr sz="120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rate</a:t>
            </a:r>
            <a:r>
              <a:rPr sz="12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2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252525"/>
                </a:solidFill>
                <a:latin typeface="Calibri"/>
                <a:cs typeface="Calibri"/>
              </a:rPr>
              <a:t>launches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all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Calibri"/>
                <a:cs typeface="Calibri"/>
              </a:rPr>
              <a:t>sites.</a:t>
            </a:r>
            <a:endParaRPr sz="1200">
              <a:latin typeface="Calibri"/>
              <a:cs typeface="Calibri"/>
            </a:endParaRPr>
          </a:p>
          <a:p>
            <a:pPr marL="117475" indent="-105410">
              <a:lnSpc>
                <a:spcPct val="100000"/>
              </a:lnSpc>
              <a:spcBef>
                <a:spcPts val="915"/>
              </a:spcBef>
              <a:buChar char="•"/>
              <a:tabLst>
                <a:tab pos="118110" algn="l"/>
              </a:tabLst>
            </a:pP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Orbits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90" dirty="0">
                <a:solidFill>
                  <a:srgbClr val="252525"/>
                </a:solidFill>
                <a:latin typeface="Calibri"/>
                <a:cs typeface="Calibri"/>
              </a:rPr>
              <a:t>ES-</a:t>
            </a:r>
            <a:r>
              <a:rPr sz="1200" spc="65" dirty="0">
                <a:solidFill>
                  <a:srgbClr val="252525"/>
                </a:solidFill>
                <a:latin typeface="Calibri"/>
                <a:cs typeface="Calibri"/>
              </a:rPr>
              <a:t>L1,</a:t>
            </a:r>
            <a:r>
              <a:rPr sz="12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50" dirty="0">
                <a:solidFill>
                  <a:srgbClr val="252525"/>
                </a:solidFill>
                <a:latin typeface="Calibri"/>
                <a:cs typeface="Calibri"/>
              </a:rPr>
              <a:t>GEO,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252525"/>
                </a:solidFill>
                <a:latin typeface="Calibri"/>
                <a:cs typeface="Calibri"/>
              </a:rPr>
              <a:t>HEO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2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105" dirty="0">
                <a:solidFill>
                  <a:srgbClr val="252525"/>
                </a:solidFill>
                <a:latin typeface="Calibri"/>
                <a:cs typeface="Calibri"/>
              </a:rPr>
              <a:t>SSO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have</a:t>
            </a:r>
            <a:r>
              <a:rPr sz="12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252525"/>
                </a:solidFill>
                <a:latin typeface="Calibri"/>
                <a:cs typeface="Calibri"/>
              </a:rPr>
              <a:t>100%</a:t>
            </a:r>
            <a:r>
              <a:rPr sz="12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52525"/>
                </a:solidFill>
                <a:latin typeface="Calibri"/>
                <a:cs typeface="Calibri"/>
              </a:rPr>
              <a:t>success</a:t>
            </a:r>
            <a:r>
              <a:rPr sz="12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Calibri"/>
                <a:cs typeface="Calibri"/>
              </a:rPr>
              <a:t>rate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67015" y="0"/>
            <a:ext cx="6925309" cy="6858000"/>
            <a:chOff x="5267015" y="0"/>
            <a:chExt cx="6925309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7015" y="0"/>
              <a:ext cx="6782419" cy="68579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29275" y="0"/>
              <a:ext cx="6562725" cy="6858000"/>
            </a:xfrm>
            <a:custGeom>
              <a:avLst/>
              <a:gdLst/>
              <a:ahLst/>
              <a:cxnLst/>
              <a:rect l="l" t="t" r="r" b="b"/>
              <a:pathLst>
                <a:path w="6562725" h="6858000">
                  <a:moveTo>
                    <a:pt x="65627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562725" y="6858000"/>
                  </a:lnTo>
                  <a:lnTo>
                    <a:pt x="6562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81101" y="1685719"/>
              <a:ext cx="852169" cy="818515"/>
            </a:xfrm>
            <a:custGeom>
              <a:avLst/>
              <a:gdLst/>
              <a:ahLst/>
              <a:cxnLst/>
              <a:rect l="l" t="t" r="r" b="b"/>
              <a:pathLst>
                <a:path w="852170" h="818514">
                  <a:moveTo>
                    <a:pt x="732270" y="0"/>
                  </a:moveTo>
                  <a:lnTo>
                    <a:pt x="693069" y="43"/>
                  </a:lnTo>
                  <a:lnTo>
                    <a:pt x="649122" y="2242"/>
                  </a:lnTo>
                  <a:lnTo>
                    <a:pt x="600943" y="6448"/>
                  </a:lnTo>
                  <a:lnTo>
                    <a:pt x="549050" y="12514"/>
                  </a:lnTo>
                  <a:lnTo>
                    <a:pt x="436183" y="29637"/>
                  </a:lnTo>
                  <a:lnTo>
                    <a:pt x="314650" y="52432"/>
                  </a:lnTo>
                  <a:lnTo>
                    <a:pt x="188580" y="79718"/>
                  </a:lnTo>
                  <a:lnTo>
                    <a:pt x="62102" y="110316"/>
                  </a:lnTo>
                  <a:lnTo>
                    <a:pt x="0" y="126489"/>
                  </a:lnTo>
                  <a:lnTo>
                    <a:pt x="37746" y="149610"/>
                  </a:lnTo>
                  <a:lnTo>
                    <a:pt x="75716" y="174375"/>
                  </a:lnTo>
                  <a:lnTo>
                    <a:pt x="152100" y="228726"/>
                  </a:lnTo>
                  <a:lnTo>
                    <a:pt x="228708" y="289318"/>
                  </a:lnTo>
                  <a:lnTo>
                    <a:pt x="305093" y="355929"/>
                  </a:lnTo>
                  <a:lnTo>
                    <a:pt x="380809" y="428335"/>
                  </a:lnTo>
                  <a:lnTo>
                    <a:pt x="455485" y="506350"/>
                  </a:lnTo>
                  <a:lnTo>
                    <a:pt x="490315" y="545358"/>
                  </a:lnTo>
                  <a:lnTo>
                    <a:pt x="523474" y="584366"/>
                  </a:lnTo>
                  <a:lnTo>
                    <a:pt x="554960" y="623374"/>
                  </a:lnTo>
                  <a:lnTo>
                    <a:pt x="584775" y="662381"/>
                  </a:lnTo>
                  <a:lnTo>
                    <a:pt x="612917" y="701389"/>
                  </a:lnTo>
                  <a:lnTo>
                    <a:pt x="639388" y="740397"/>
                  </a:lnTo>
                  <a:lnTo>
                    <a:pt x="664187" y="779405"/>
                  </a:lnTo>
                  <a:lnTo>
                    <a:pt x="687315" y="818413"/>
                  </a:lnTo>
                  <a:lnTo>
                    <a:pt x="800984" y="391991"/>
                  </a:lnTo>
                  <a:lnTo>
                    <a:pt x="825872" y="286336"/>
                  </a:lnTo>
                  <a:lnTo>
                    <a:pt x="835719" y="238162"/>
                  </a:lnTo>
                  <a:lnTo>
                    <a:pt x="843479" y="193611"/>
                  </a:lnTo>
                  <a:lnTo>
                    <a:pt x="848884" y="153076"/>
                  </a:lnTo>
                  <a:lnTo>
                    <a:pt x="851670" y="116948"/>
                  </a:lnTo>
                  <a:lnTo>
                    <a:pt x="851569" y="85617"/>
                  </a:lnTo>
                  <a:lnTo>
                    <a:pt x="841640" y="38914"/>
                  </a:lnTo>
                  <a:lnTo>
                    <a:pt x="794365" y="6968"/>
                  </a:lnTo>
                  <a:lnTo>
                    <a:pt x="766207" y="2259"/>
                  </a:lnTo>
                  <a:lnTo>
                    <a:pt x="732270" y="0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81101" y="1685719"/>
              <a:ext cx="852169" cy="818515"/>
            </a:xfrm>
            <a:custGeom>
              <a:avLst/>
              <a:gdLst/>
              <a:ahLst/>
              <a:cxnLst/>
              <a:rect l="l" t="t" r="r" b="b"/>
              <a:pathLst>
                <a:path w="852170" h="818514">
                  <a:moveTo>
                    <a:pt x="831279" y="24325"/>
                  </a:moveTo>
                  <a:lnTo>
                    <a:pt x="816228" y="14274"/>
                  </a:lnTo>
                  <a:lnTo>
                    <a:pt x="794365" y="6968"/>
                  </a:lnTo>
                  <a:lnTo>
                    <a:pt x="766207" y="2259"/>
                  </a:lnTo>
                  <a:lnTo>
                    <a:pt x="732270" y="0"/>
                  </a:lnTo>
                  <a:lnTo>
                    <a:pt x="693069" y="43"/>
                  </a:lnTo>
                  <a:lnTo>
                    <a:pt x="649122" y="2242"/>
                  </a:lnTo>
                  <a:lnTo>
                    <a:pt x="600943" y="6448"/>
                  </a:lnTo>
                  <a:lnTo>
                    <a:pt x="549050" y="12514"/>
                  </a:lnTo>
                  <a:lnTo>
                    <a:pt x="493958" y="20293"/>
                  </a:lnTo>
                  <a:lnTo>
                    <a:pt x="436183" y="29637"/>
                  </a:lnTo>
                  <a:lnTo>
                    <a:pt x="376242" y="40399"/>
                  </a:lnTo>
                  <a:lnTo>
                    <a:pt x="314650" y="52432"/>
                  </a:lnTo>
                  <a:lnTo>
                    <a:pt x="251924" y="65587"/>
                  </a:lnTo>
                  <a:lnTo>
                    <a:pt x="188580" y="79718"/>
                  </a:lnTo>
                  <a:lnTo>
                    <a:pt x="125134" y="94677"/>
                  </a:lnTo>
                  <a:lnTo>
                    <a:pt x="62102" y="110316"/>
                  </a:lnTo>
                  <a:lnTo>
                    <a:pt x="0" y="126489"/>
                  </a:lnTo>
                  <a:lnTo>
                    <a:pt x="37746" y="149610"/>
                  </a:lnTo>
                  <a:lnTo>
                    <a:pt x="75716" y="174375"/>
                  </a:lnTo>
                  <a:lnTo>
                    <a:pt x="113852" y="200757"/>
                  </a:lnTo>
                  <a:lnTo>
                    <a:pt x="152100" y="228726"/>
                  </a:lnTo>
                  <a:lnTo>
                    <a:pt x="190404" y="258256"/>
                  </a:lnTo>
                  <a:lnTo>
                    <a:pt x="228708" y="289318"/>
                  </a:lnTo>
                  <a:lnTo>
                    <a:pt x="266956" y="321885"/>
                  </a:lnTo>
                  <a:lnTo>
                    <a:pt x="305093" y="355929"/>
                  </a:lnTo>
                  <a:lnTo>
                    <a:pt x="343063" y="391421"/>
                  </a:lnTo>
                  <a:lnTo>
                    <a:pt x="380809" y="428335"/>
                  </a:lnTo>
                  <a:lnTo>
                    <a:pt x="418983" y="467342"/>
                  </a:lnTo>
                  <a:lnTo>
                    <a:pt x="455485" y="506350"/>
                  </a:lnTo>
                  <a:lnTo>
                    <a:pt x="490315" y="545358"/>
                  </a:lnTo>
                  <a:lnTo>
                    <a:pt x="523474" y="584366"/>
                  </a:lnTo>
                  <a:lnTo>
                    <a:pt x="554960" y="623374"/>
                  </a:lnTo>
                  <a:lnTo>
                    <a:pt x="584775" y="662381"/>
                  </a:lnTo>
                  <a:lnTo>
                    <a:pt x="612917" y="701389"/>
                  </a:lnTo>
                  <a:lnTo>
                    <a:pt x="639388" y="740397"/>
                  </a:lnTo>
                  <a:lnTo>
                    <a:pt x="664187" y="779405"/>
                  </a:lnTo>
                  <a:lnTo>
                    <a:pt x="687315" y="818413"/>
                  </a:lnTo>
                  <a:lnTo>
                    <a:pt x="703950" y="755232"/>
                  </a:lnTo>
                  <a:lnTo>
                    <a:pt x="720897" y="692154"/>
                  </a:lnTo>
                  <a:lnTo>
                    <a:pt x="737890" y="629569"/>
                  </a:lnTo>
                  <a:lnTo>
                    <a:pt x="754662" y="567869"/>
                  </a:lnTo>
                  <a:lnTo>
                    <a:pt x="770946" y="507445"/>
                  </a:lnTo>
                  <a:lnTo>
                    <a:pt x="786475" y="448689"/>
                  </a:lnTo>
                  <a:lnTo>
                    <a:pt x="800984" y="391991"/>
                  </a:lnTo>
                  <a:lnTo>
                    <a:pt x="814205" y="337742"/>
                  </a:lnTo>
                  <a:lnTo>
                    <a:pt x="825872" y="286336"/>
                  </a:lnTo>
                  <a:lnTo>
                    <a:pt x="835719" y="238162"/>
                  </a:lnTo>
                  <a:lnTo>
                    <a:pt x="843479" y="193611"/>
                  </a:lnTo>
                  <a:lnTo>
                    <a:pt x="848884" y="153076"/>
                  </a:lnTo>
                  <a:lnTo>
                    <a:pt x="851670" y="116948"/>
                  </a:lnTo>
                  <a:lnTo>
                    <a:pt x="851569" y="85617"/>
                  </a:lnTo>
                  <a:lnTo>
                    <a:pt x="848314" y="59475"/>
                  </a:lnTo>
                  <a:lnTo>
                    <a:pt x="841640" y="38914"/>
                  </a:lnTo>
                  <a:lnTo>
                    <a:pt x="831279" y="24325"/>
                  </a:lnTo>
                  <a:close/>
                </a:path>
              </a:pathLst>
            </a:custGeom>
            <a:ln w="46438">
              <a:solidFill>
                <a:srgbClr val="00B9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93036" y="2962633"/>
              <a:ext cx="1132840" cy="1083310"/>
            </a:xfrm>
            <a:custGeom>
              <a:avLst/>
              <a:gdLst/>
              <a:ahLst/>
              <a:cxnLst/>
              <a:rect l="l" t="t" r="r" b="b"/>
              <a:pathLst>
                <a:path w="1132840" h="1083310">
                  <a:moveTo>
                    <a:pt x="925459" y="0"/>
                  </a:moveTo>
                  <a:lnTo>
                    <a:pt x="876624" y="2974"/>
                  </a:lnTo>
                  <a:lnTo>
                    <a:pt x="830402" y="19010"/>
                  </a:lnTo>
                  <a:lnTo>
                    <a:pt x="788968" y="47671"/>
                  </a:lnTo>
                  <a:lnTo>
                    <a:pt x="50557" y="786033"/>
                  </a:lnTo>
                  <a:lnTo>
                    <a:pt x="23251" y="820898"/>
                  </a:lnTo>
                  <a:lnTo>
                    <a:pt x="6664" y="858631"/>
                  </a:lnTo>
                  <a:lnTo>
                    <a:pt x="0" y="897724"/>
                  </a:lnTo>
                  <a:lnTo>
                    <a:pt x="2463" y="936671"/>
                  </a:lnTo>
                  <a:lnTo>
                    <a:pt x="13258" y="973965"/>
                  </a:lnTo>
                  <a:lnTo>
                    <a:pt x="31590" y="1008097"/>
                  </a:lnTo>
                  <a:lnTo>
                    <a:pt x="56663" y="1037561"/>
                  </a:lnTo>
                  <a:lnTo>
                    <a:pt x="87681" y="1060850"/>
                  </a:lnTo>
                  <a:lnTo>
                    <a:pt x="123849" y="1076456"/>
                  </a:lnTo>
                  <a:lnTo>
                    <a:pt x="164372" y="1082872"/>
                  </a:lnTo>
                  <a:lnTo>
                    <a:pt x="208454" y="1078591"/>
                  </a:lnTo>
                  <a:lnTo>
                    <a:pt x="826121" y="939278"/>
                  </a:lnTo>
                  <a:lnTo>
                    <a:pt x="854630" y="816905"/>
                  </a:lnTo>
                  <a:lnTo>
                    <a:pt x="890105" y="683181"/>
                  </a:lnTo>
                  <a:lnTo>
                    <a:pt x="918389" y="588618"/>
                  </a:lnTo>
                  <a:lnTo>
                    <a:pt x="950917" y="490347"/>
                  </a:lnTo>
                  <a:lnTo>
                    <a:pt x="988145" y="388903"/>
                  </a:lnTo>
                  <a:lnTo>
                    <a:pt x="1030534" y="284822"/>
                  </a:lnTo>
                  <a:lnTo>
                    <a:pt x="1078541" y="178640"/>
                  </a:lnTo>
                  <a:lnTo>
                    <a:pt x="1104795" y="124927"/>
                  </a:lnTo>
                  <a:lnTo>
                    <a:pt x="1132626" y="70890"/>
                  </a:lnTo>
                  <a:lnTo>
                    <a:pt x="974729" y="10521"/>
                  </a:lnTo>
                  <a:lnTo>
                    <a:pt x="925459" y="0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93036" y="2962633"/>
              <a:ext cx="1132840" cy="1083310"/>
            </a:xfrm>
            <a:custGeom>
              <a:avLst/>
              <a:gdLst/>
              <a:ahLst/>
              <a:cxnLst/>
              <a:rect l="l" t="t" r="r" b="b"/>
              <a:pathLst>
                <a:path w="1132840" h="1083310">
                  <a:moveTo>
                    <a:pt x="1132626" y="70890"/>
                  </a:moveTo>
                  <a:lnTo>
                    <a:pt x="974729" y="10521"/>
                  </a:lnTo>
                  <a:lnTo>
                    <a:pt x="925459" y="0"/>
                  </a:lnTo>
                  <a:lnTo>
                    <a:pt x="876624" y="2974"/>
                  </a:lnTo>
                  <a:lnTo>
                    <a:pt x="830402" y="19010"/>
                  </a:lnTo>
                  <a:lnTo>
                    <a:pt x="788968" y="47671"/>
                  </a:lnTo>
                  <a:lnTo>
                    <a:pt x="50557" y="786033"/>
                  </a:lnTo>
                  <a:lnTo>
                    <a:pt x="23251" y="820898"/>
                  </a:lnTo>
                  <a:lnTo>
                    <a:pt x="6664" y="858631"/>
                  </a:lnTo>
                  <a:lnTo>
                    <a:pt x="0" y="897724"/>
                  </a:lnTo>
                  <a:lnTo>
                    <a:pt x="2463" y="936671"/>
                  </a:lnTo>
                  <a:lnTo>
                    <a:pt x="13258" y="973965"/>
                  </a:lnTo>
                  <a:lnTo>
                    <a:pt x="31590" y="1008097"/>
                  </a:lnTo>
                  <a:lnTo>
                    <a:pt x="56663" y="1037561"/>
                  </a:lnTo>
                  <a:lnTo>
                    <a:pt x="87681" y="1060850"/>
                  </a:lnTo>
                  <a:lnTo>
                    <a:pt x="123849" y="1076456"/>
                  </a:lnTo>
                  <a:lnTo>
                    <a:pt x="164372" y="1082872"/>
                  </a:lnTo>
                  <a:lnTo>
                    <a:pt x="208454" y="1078591"/>
                  </a:lnTo>
                  <a:lnTo>
                    <a:pt x="826121" y="939278"/>
                  </a:lnTo>
                  <a:lnTo>
                    <a:pt x="834945" y="899860"/>
                  </a:lnTo>
                  <a:lnTo>
                    <a:pt x="844429" y="859047"/>
                  </a:lnTo>
                  <a:lnTo>
                    <a:pt x="854630" y="816905"/>
                  </a:lnTo>
                  <a:lnTo>
                    <a:pt x="865604" y="773503"/>
                  </a:lnTo>
                  <a:lnTo>
                    <a:pt x="877410" y="728906"/>
                  </a:lnTo>
                  <a:lnTo>
                    <a:pt x="890105" y="683181"/>
                  </a:lnTo>
                  <a:lnTo>
                    <a:pt x="903745" y="636396"/>
                  </a:lnTo>
                  <a:lnTo>
                    <a:pt x="918389" y="588618"/>
                  </a:lnTo>
                  <a:lnTo>
                    <a:pt x="934094" y="539912"/>
                  </a:lnTo>
                  <a:lnTo>
                    <a:pt x="950917" y="490347"/>
                  </a:lnTo>
                  <a:lnTo>
                    <a:pt x="968915" y="439988"/>
                  </a:lnTo>
                  <a:lnTo>
                    <a:pt x="988145" y="388903"/>
                  </a:lnTo>
                  <a:lnTo>
                    <a:pt x="1008666" y="337159"/>
                  </a:lnTo>
                  <a:lnTo>
                    <a:pt x="1030534" y="284822"/>
                  </a:lnTo>
                  <a:lnTo>
                    <a:pt x="1053807" y="231960"/>
                  </a:lnTo>
                  <a:lnTo>
                    <a:pt x="1078541" y="178640"/>
                  </a:lnTo>
                  <a:lnTo>
                    <a:pt x="1104795" y="124927"/>
                  </a:lnTo>
                  <a:lnTo>
                    <a:pt x="1132626" y="70890"/>
                  </a:lnTo>
                  <a:close/>
                </a:path>
              </a:pathLst>
            </a:custGeom>
            <a:ln w="46438">
              <a:solidFill>
                <a:srgbClr val="00B9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8122" y="4245552"/>
              <a:ext cx="1085215" cy="1167130"/>
            </a:xfrm>
            <a:custGeom>
              <a:avLst/>
              <a:gdLst/>
              <a:ahLst/>
              <a:cxnLst/>
              <a:rect l="l" t="t" r="r" b="b"/>
              <a:pathLst>
                <a:path w="1085215" h="1167129">
                  <a:moveTo>
                    <a:pt x="998205" y="0"/>
                  </a:moveTo>
                  <a:lnTo>
                    <a:pt x="895062" y="51470"/>
                  </a:lnTo>
                  <a:lnTo>
                    <a:pt x="793295" y="97704"/>
                  </a:lnTo>
                  <a:lnTo>
                    <a:pt x="693248" y="138969"/>
                  </a:lnTo>
                  <a:lnTo>
                    <a:pt x="595265" y="175533"/>
                  </a:lnTo>
                  <a:lnTo>
                    <a:pt x="499690" y="207664"/>
                  </a:lnTo>
                  <a:lnTo>
                    <a:pt x="406867" y="235629"/>
                  </a:lnTo>
                  <a:lnTo>
                    <a:pt x="317140" y="259695"/>
                  </a:lnTo>
                  <a:lnTo>
                    <a:pt x="230853" y="280130"/>
                  </a:lnTo>
                  <a:lnTo>
                    <a:pt x="148350" y="297202"/>
                  </a:lnTo>
                  <a:lnTo>
                    <a:pt x="4385" y="956625"/>
                  </a:lnTo>
                  <a:lnTo>
                    <a:pt x="0" y="1000809"/>
                  </a:lnTo>
                  <a:lnTo>
                    <a:pt x="6144" y="1041602"/>
                  </a:lnTo>
                  <a:lnTo>
                    <a:pt x="21374" y="1078145"/>
                  </a:lnTo>
                  <a:lnTo>
                    <a:pt x="44245" y="1109581"/>
                  </a:lnTo>
                  <a:lnTo>
                    <a:pt x="73313" y="1135050"/>
                  </a:lnTo>
                  <a:lnTo>
                    <a:pt x="107133" y="1153695"/>
                  </a:lnTo>
                  <a:lnTo>
                    <a:pt x="144261" y="1164657"/>
                  </a:lnTo>
                  <a:lnTo>
                    <a:pt x="183252" y="1167079"/>
                  </a:lnTo>
                  <a:lnTo>
                    <a:pt x="222661" y="1160101"/>
                  </a:lnTo>
                  <a:lnTo>
                    <a:pt x="261045" y="1142865"/>
                  </a:lnTo>
                  <a:lnTo>
                    <a:pt x="296959" y="1114514"/>
                  </a:lnTo>
                  <a:lnTo>
                    <a:pt x="1035358" y="376146"/>
                  </a:lnTo>
                  <a:lnTo>
                    <a:pt x="1064673" y="336674"/>
                  </a:lnTo>
                  <a:lnTo>
                    <a:pt x="1081798" y="290236"/>
                  </a:lnTo>
                  <a:lnTo>
                    <a:pt x="1084991" y="240315"/>
                  </a:lnTo>
                  <a:lnTo>
                    <a:pt x="1072510" y="190395"/>
                  </a:lnTo>
                  <a:lnTo>
                    <a:pt x="998205" y="0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8122" y="4245552"/>
              <a:ext cx="1085215" cy="1167130"/>
            </a:xfrm>
            <a:custGeom>
              <a:avLst/>
              <a:gdLst/>
              <a:ahLst/>
              <a:cxnLst/>
              <a:rect l="l" t="t" r="r" b="b"/>
              <a:pathLst>
                <a:path w="1085215" h="1167129">
                  <a:moveTo>
                    <a:pt x="998205" y="0"/>
                  </a:moveTo>
                  <a:lnTo>
                    <a:pt x="946483" y="26406"/>
                  </a:lnTo>
                  <a:lnTo>
                    <a:pt x="895062" y="51470"/>
                  </a:lnTo>
                  <a:lnTo>
                    <a:pt x="843985" y="75225"/>
                  </a:lnTo>
                  <a:lnTo>
                    <a:pt x="793295" y="97704"/>
                  </a:lnTo>
                  <a:lnTo>
                    <a:pt x="743035" y="118941"/>
                  </a:lnTo>
                  <a:lnTo>
                    <a:pt x="693248" y="138969"/>
                  </a:lnTo>
                  <a:lnTo>
                    <a:pt x="643977" y="157822"/>
                  </a:lnTo>
                  <a:lnTo>
                    <a:pt x="595265" y="175533"/>
                  </a:lnTo>
                  <a:lnTo>
                    <a:pt x="547155" y="192136"/>
                  </a:lnTo>
                  <a:lnTo>
                    <a:pt x="499690" y="207664"/>
                  </a:lnTo>
                  <a:lnTo>
                    <a:pt x="452913" y="222150"/>
                  </a:lnTo>
                  <a:lnTo>
                    <a:pt x="406867" y="235629"/>
                  </a:lnTo>
                  <a:lnTo>
                    <a:pt x="361595" y="248132"/>
                  </a:lnTo>
                  <a:lnTo>
                    <a:pt x="317140" y="259695"/>
                  </a:lnTo>
                  <a:lnTo>
                    <a:pt x="273545" y="270350"/>
                  </a:lnTo>
                  <a:lnTo>
                    <a:pt x="230853" y="280130"/>
                  </a:lnTo>
                  <a:lnTo>
                    <a:pt x="189107" y="289070"/>
                  </a:lnTo>
                  <a:lnTo>
                    <a:pt x="148350" y="297202"/>
                  </a:lnTo>
                  <a:lnTo>
                    <a:pt x="4385" y="956625"/>
                  </a:lnTo>
                  <a:lnTo>
                    <a:pt x="0" y="1000809"/>
                  </a:lnTo>
                  <a:lnTo>
                    <a:pt x="6144" y="1041602"/>
                  </a:lnTo>
                  <a:lnTo>
                    <a:pt x="21374" y="1078145"/>
                  </a:lnTo>
                  <a:lnTo>
                    <a:pt x="44245" y="1109581"/>
                  </a:lnTo>
                  <a:lnTo>
                    <a:pt x="73313" y="1135050"/>
                  </a:lnTo>
                  <a:lnTo>
                    <a:pt x="107133" y="1153695"/>
                  </a:lnTo>
                  <a:lnTo>
                    <a:pt x="144261" y="1164657"/>
                  </a:lnTo>
                  <a:lnTo>
                    <a:pt x="183252" y="1167079"/>
                  </a:lnTo>
                  <a:lnTo>
                    <a:pt x="222661" y="1160101"/>
                  </a:lnTo>
                  <a:lnTo>
                    <a:pt x="261045" y="1142865"/>
                  </a:lnTo>
                  <a:lnTo>
                    <a:pt x="296959" y="1114514"/>
                  </a:lnTo>
                  <a:lnTo>
                    <a:pt x="1035358" y="376146"/>
                  </a:lnTo>
                  <a:lnTo>
                    <a:pt x="1064673" y="336674"/>
                  </a:lnTo>
                  <a:lnTo>
                    <a:pt x="1081798" y="290236"/>
                  </a:lnTo>
                  <a:lnTo>
                    <a:pt x="1084991" y="240315"/>
                  </a:lnTo>
                  <a:lnTo>
                    <a:pt x="1072510" y="190395"/>
                  </a:lnTo>
                  <a:lnTo>
                    <a:pt x="998205" y="0"/>
                  </a:lnTo>
                  <a:close/>
                </a:path>
              </a:pathLst>
            </a:custGeom>
            <a:ln w="46439">
              <a:solidFill>
                <a:srgbClr val="00B9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81698" y="1895796"/>
              <a:ext cx="2498725" cy="2494280"/>
            </a:xfrm>
            <a:custGeom>
              <a:avLst/>
              <a:gdLst/>
              <a:ahLst/>
              <a:cxnLst/>
              <a:rect l="l" t="t" r="r" b="b"/>
              <a:pathLst>
                <a:path w="2498725" h="2494279">
                  <a:moveTo>
                    <a:pt x="1648626" y="0"/>
                  </a:moveTo>
                  <a:lnTo>
                    <a:pt x="1609236" y="16462"/>
                  </a:lnTo>
                  <a:lnTo>
                    <a:pt x="1569371" y="34019"/>
                  </a:lnTo>
                  <a:lnTo>
                    <a:pt x="1529060" y="52692"/>
                  </a:lnTo>
                  <a:lnTo>
                    <a:pt x="1488334" y="72503"/>
                  </a:lnTo>
                  <a:lnTo>
                    <a:pt x="1447223" y="93472"/>
                  </a:lnTo>
                  <a:lnTo>
                    <a:pt x="1405756" y="115620"/>
                  </a:lnTo>
                  <a:lnTo>
                    <a:pt x="1363965" y="138969"/>
                  </a:lnTo>
                  <a:lnTo>
                    <a:pt x="1321804" y="163585"/>
                  </a:lnTo>
                  <a:lnTo>
                    <a:pt x="1279528" y="189352"/>
                  </a:lnTo>
                  <a:lnTo>
                    <a:pt x="1236943" y="216429"/>
                  </a:lnTo>
                  <a:lnTo>
                    <a:pt x="1194153" y="244790"/>
                  </a:lnTo>
                  <a:lnTo>
                    <a:pt x="1151188" y="274457"/>
                  </a:lnTo>
                  <a:lnTo>
                    <a:pt x="1108079" y="305450"/>
                  </a:lnTo>
                  <a:lnTo>
                    <a:pt x="1064856" y="337792"/>
                  </a:lnTo>
                  <a:lnTo>
                    <a:pt x="1021548" y="371502"/>
                  </a:lnTo>
                  <a:lnTo>
                    <a:pt x="978187" y="406603"/>
                  </a:lnTo>
                  <a:lnTo>
                    <a:pt x="934801" y="443114"/>
                  </a:lnTo>
                  <a:lnTo>
                    <a:pt x="891421" y="481058"/>
                  </a:lnTo>
                  <a:lnTo>
                    <a:pt x="848077" y="520454"/>
                  </a:lnTo>
                  <a:lnTo>
                    <a:pt x="804800" y="561325"/>
                  </a:lnTo>
                  <a:lnTo>
                    <a:pt x="761619" y="603692"/>
                  </a:lnTo>
                  <a:lnTo>
                    <a:pt x="716463" y="650003"/>
                  </a:lnTo>
                  <a:lnTo>
                    <a:pt x="673077" y="696799"/>
                  </a:lnTo>
                  <a:lnTo>
                    <a:pt x="631427" y="744029"/>
                  </a:lnTo>
                  <a:lnTo>
                    <a:pt x="591478" y="791641"/>
                  </a:lnTo>
                  <a:lnTo>
                    <a:pt x="553194" y="839582"/>
                  </a:lnTo>
                  <a:lnTo>
                    <a:pt x="516539" y="887801"/>
                  </a:lnTo>
                  <a:lnTo>
                    <a:pt x="481479" y="936246"/>
                  </a:lnTo>
                  <a:lnTo>
                    <a:pt x="447978" y="984864"/>
                  </a:lnTo>
                  <a:lnTo>
                    <a:pt x="416002" y="1033605"/>
                  </a:lnTo>
                  <a:lnTo>
                    <a:pt x="385514" y="1082415"/>
                  </a:lnTo>
                  <a:lnTo>
                    <a:pt x="356480" y="1131243"/>
                  </a:lnTo>
                  <a:lnTo>
                    <a:pt x="328865" y="1180037"/>
                  </a:lnTo>
                  <a:lnTo>
                    <a:pt x="302632" y="1228745"/>
                  </a:lnTo>
                  <a:lnTo>
                    <a:pt x="277748" y="1277315"/>
                  </a:lnTo>
                  <a:lnTo>
                    <a:pt x="254176" y="1325695"/>
                  </a:lnTo>
                  <a:lnTo>
                    <a:pt x="231882" y="1373834"/>
                  </a:lnTo>
                  <a:lnTo>
                    <a:pt x="210830" y="1421678"/>
                  </a:lnTo>
                  <a:lnTo>
                    <a:pt x="190985" y="1469177"/>
                  </a:lnTo>
                  <a:lnTo>
                    <a:pt x="172311" y="1516278"/>
                  </a:lnTo>
                  <a:lnTo>
                    <a:pt x="154775" y="1562929"/>
                  </a:lnTo>
                  <a:lnTo>
                    <a:pt x="138339" y="1609079"/>
                  </a:lnTo>
                  <a:lnTo>
                    <a:pt x="122970" y="1654675"/>
                  </a:lnTo>
                  <a:lnTo>
                    <a:pt x="108631" y="1699666"/>
                  </a:lnTo>
                  <a:lnTo>
                    <a:pt x="95288" y="1743999"/>
                  </a:lnTo>
                  <a:lnTo>
                    <a:pt x="82905" y="1787622"/>
                  </a:lnTo>
                  <a:lnTo>
                    <a:pt x="71447" y="1830485"/>
                  </a:lnTo>
                  <a:lnTo>
                    <a:pt x="60880" y="1872533"/>
                  </a:lnTo>
                  <a:lnTo>
                    <a:pt x="51166" y="1913717"/>
                  </a:lnTo>
                  <a:lnTo>
                    <a:pt x="42273" y="1953983"/>
                  </a:lnTo>
                  <a:lnTo>
                    <a:pt x="34163" y="1993280"/>
                  </a:lnTo>
                  <a:lnTo>
                    <a:pt x="26802" y="2031556"/>
                  </a:lnTo>
                  <a:lnTo>
                    <a:pt x="14187" y="2104835"/>
                  </a:lnTo>
                  <a:lnTo>
                    <a:pt x="4144" y="2173407"/>
                  </a:lnTo>
                  <a:lnTo>
                    <a:pt x="0" y="2205797"/>
                  </a:lnTo>
                  <a:lnTo>
                    <a:pt x="287929" y="2493712"/>
                  </a:lnTo>
                  <a:lnTo>
                    <a:pt x="352181" y="2485160"/>
                  </a:lnTo>
                  <a:lnTo>
                    <a:pt x="421171" y="2474386"/>
                  </a:lnTo>
                  <a:lnTo>
                    <a:pt x="494506" y="2461121"/>
                  </a:lnTo>
                  <a:lnTo>
                    <a:pt x="532681" y="2453470"/>
                  </a:lnTo>
                  <a:lnTo>
                    <a:pt x="571796" y="2445096"/>
                  </a:lnTo>
                  <a:lnTo>
                    <a:pt x="611801" y="2435966"/>
                  </a:lnTo>
                  <a:lnTo>
                    <a:pt x="652648" y="2426044"/>
                  </a:lnTo>
                  <a:lnTo>
                    <a:pt x="694287" y="2415299"/>
                  </a:lnTo>
                  <a:lnTo>
                    <a:pt x="736670" y="2403696"/>
                  </a:lnTo>
                  <a:lnTo>
                    <a:pt x="779748" y="2391203"/>
                  </a:lnTo>
                  <a:lnTo>
                    <a:pt x="823472" y="2377784"/>
                  </a:lnTo>
                  <a:lnTo>
                    <a:pt x="867793" y="2363407"/>
                  </a:lnTo>
                  <a:lnTo>
                    <a:pt x="912661" y="2348039"/>
                  </a:lnTo>
                  <a:lnTo>
                    <a:pt x="958029" y="2331645"/>
                  </a:lnTo>
                  <a:lnTo>
                    <a:pt x="1003846" y="2314192"/>
                  </a:lnTo>
                  <a:lnTo>
                    <a:pt x="1050065" y="2295647"/>
                  </a:lnTo>
                  <a:lnTo>
                    <a:pt x="1096635" y="2275976"/>
                  </a:lnTo>
                  <a:lnTo>
                    <a:pt x="1143509" y="2255145"/>
                  </a:lnTo>
                  <a:lnTo>
                    <a:pt x="1190637" y="2233121"/>
                  </a:lnTo>
                  <a:lnTo>
                    <a:pt x="1237970" y="2209871"/>
                  </a:lnTo>
                  <a:lnTo>
                    <a:pt x="1285459" y="2185360"/>
                  </a:lnTo>
                  <a:lnTo>
                    <a:pt x="1333056" y="2159556"/>
                  </a:lnTo>
                  <a:lnTo>
                    <a:pt x="1380710" y="2132424"/>
                  </a:lnTo>
                  <a:lnTo>
                    <a:pt x="1428375" y="2103932"/>
                  </a:lnTo>
                  <a:lnTo>
                    <a:pt x="1475999" y="2074044"/>
                  </a:lnTo>
                  <a:lnTo>
                    <a:pt x="1523535" y="2042729"/>
                  </a:lnTo>
                  <a:lnTo>
                    <a:pt x="1570934" y="2009953"/>
                  </a:lnTo>
                  <a:lnTo>
                    <a:pt x="1618146" y="1975681"/>
                  </a:lnTo>
                  <a:lnTo>
                    <a:pt x="1665122" y="1939881"/>
                  </a:lnTo>
                  <a:lnTo>
                    <a:pt x="1711814" y="1902518"/>
                  </a:lnTo>
                  <a:lnTo>
                    <a:pt x="1758173" y="1863560"/>
                  </a:lnTo>
                  <a:lnTo>
                    <a:pt x="1804150" y="1822972"/>
                  </a:lnTo>
                  <a:lnTo>
                    <a:pt x="1849695" y="1780722"/>
                  </a:lnTo>
                  <a:lnTo>
                    <a:pt x="1894760" y="1736775"/>
                  </a:lnTo>
                  <a:lnTo>
                    <a:pt x="1937128" y="1693627"/>
                  </a:lnTo>
                  <a:lnTo>
                    <a:pt x="1978001" y="1650439"/>
                  </a:lnTo>
                  <a:lnTo>
                    <a:pt x="2017400" y="1607237"/>
                  </a:lnTo>
                  <a:lnTo>
                    <a:pt x="2055345" y="1564043"/>
                  </a:lnTo>
                  <a:lnTo>
                    <a:pt x="2091859" y="1520883"/>
                  </a:lnTo>
                  <a:lnTo>
                    <a:pt x="2126961" y="1477779"/>
                  </a:lnTo>
                  <a:lnTo>
                    <a:pt x="2160673" y="1434757"/>
                  </a:lnTo>
                  <a:lnTo>
                    <a:pt x="2193016" y="1391840"/>
                  </a:lnTo>
                  <a:lnTo>
                    <a:pt x="2224011" y="1349053"/>
                  </a:lnTo>
                  <a:lnTo>
                    <a:pt x="2253680" y="1306419"/>
                  </a:lnTo>
                  <a:lnTo>
                    <a:pt x="2282042" y="1263963"/>
                  </a:lnTo>
                  <a:lnTo>
                    <a:pt x="2309120" y="1221708"/>
                  </a:lnTo>
                  <a:lnTo>
                    <a:pt x="2334934" y="1179678"/>
                  </a:lnTo>
                  <a:lnTo>
                    <a:pt x="2359506" y="1137899"/>
                  </a:lnTo>
                  <a:lnTo>
                    <a:pt x="2382856" y="1096393"/>
                  </a:lnTo>
                  <a:lnTo>
                    <a:pt x="2390499" y="1082173"/>
                  </a:lnTo>
                  <a:lnTo>
                    <a:pt x="1666043" y="1082173"/>
                  </a:lnTo>
                  <a:lnTo>
                    <a:pt x="1618870" y="1074262"/>
                  </a:lnTo>
                  <a:lnTo>
                    <a:pt x="1573188" y="1058439"/>
                  </a:lnTo>
                  <a:lnTo>
                    <a:pt x="1530105" y="1034704"/>
                  </a:lnTo>
                  <a:lnTo>
                    <a:pt x="1490730" y="1003057"/>
                  </a:lnTo>
                  <a:lnTo>
                    <a:pt x="1459082" y="965060"/>
                  </a:lnTo>
                  <a:lnTo>
                    <a:pt x="1435346" y="923011"/>
                  </a:lnTo>
                  <a:lnTo>
                    <a:pt x="1419522" y="878019"/>
                  </a:lnTo>
                  <a:lnTo>
                    <a:pt x="1411609" y="831192"/>
                  </a:lnTo>
                  <a:lnTo>
                    <a:pt x="1411609" y="783640"/>
                  </a:lnTo>
                  <a:lnTo>
                    <a:pt x="1419522" y="736469"/>
                  </a:lnTo>
                  <a:lnTo>
                    <a:pt x="1435346" y="690790"/>
                  </a:lnTo>
                  <a:lnTo>
                    <a:pt x="1459082" y="647709"/>
                  </a:lnTo>
                  <a:lnTo>
                    <a:pt x="1490730" y="608335"/>
                  </a:lnTo>
                  <a:lnTo>
                    <a:pt x="1528729" y="576689"/>
                  </a:lnTo>
                  <a:lnTo>
                    <a:pt x="1570780" y="552954"/>
                  </a:lnTo>
                  <a:lnTo>
                    <a:pt x="1615774" y="537131"/>
                  </a:lnTo>
                  <a:lnTo>
                    <a:pt x="1662603" y="529219"/>
                  </a:lnTo>
                  <a:lnTo>
                    <a:pt x="2306606" y="529219"/>
                  </a:lnTo>
                  <a:lnTo>
                    <a:pt x="2299993" y="520447"/>
                  </a:lnTo>
                  <a:lnTo>
                    <a:pt x="2264685" y="476350"/>
                  </a:lnTo>
                  <a:lnTo>
                    <a:pt x="2227151" y="432108"/>
                  </a:lnTo>
                  <a:lnTo>
                    <a:pt x="2187424" y="387834"/>
                  </a:lnTo>
                  <a:lnTo>
                    <a:pt x="2145537" y="343640"/>
                  </a:lnTo>
                  <a:lnTo>
                    <a:pt x="2103566" y="303888"/>
                  </a:lnTo>
                  <a:lnTo>
                    <a:pt x="2061321" y="265942"/>
                  </a:lnTo>
                  <a:lnTo>
                    <a:pt x="2018914" y="229867"/>
                  </a:lnTo>
                  <a:lnTo>
                    <a:pt x="1976460" y="195726"/>
                  </a:lnTo>
                  <a:lnTo>
                    <a:pt x="1934005" y="163539"/>
                  </a:lnTo>
                  <a:lnTo>
                    <a:pt x="1891857" y="133508"/>
                  </a:lnTo>
                  <a:lnTo>
                    <a:pt x="1849934" y="105560"/>
                  </a:lnTo>
                  <a:lnTo>
                    <a:pt x="1808415" y="79804"/>
                  </a:lnTo>
                  <a:lnTo>
                    <a:pt x="1767412" y="56305"/>
                  </a:lnTo>
                  <a:lnTo>
                    <a:pt x="1727037" y="35129"/>
                  </a:lnTo>
                  <a:lnTo>
                    <a:pt x="1687405" y="16339"/>
                  </a:lnTo>
                  <a:lnTo>
                    <a:pt x="1648626" y="0"/>
                  </a:lnTo>
                  <a:close/>
                </a:path>
                <a:path w="2498725" h="2494279">
                  <a:moveTo>
                    <a:pt x="2306606" y="529219"/>
                  </a:moveTo>
                  <a:lnTo>
                    <a:pt x="1710158" y="529219"/>
                  </a:lnTo>
                  <a:lnTo>
                    <a:pt x="1757331" y="537131"/>
                  </a:lnTo>
                  <a:lnTo>
                    <a:pt x="1803013" y="552954"/>
                  </a:lnTo>
                  <a:lnTo>
                    <a:pt x="1846096" y="576689"/>
                  </a:lnTo>
                  <a:lnTo>
                    <a:pt x="1885472" y="608335"/>
                  </a:lnTo>
                  <a:lnTo>
                    <a:pt x="1917120" y="647709"/>
                  </a:lnTo>
                  <a:lnTo>
                    <a:pt x="1940856" y="690790"/>
                  </a:lnTo>
                  <a:lnTo>
                    <a:pt x="1956680" y="736469"/>
                  </a:lnTo>
                  <a:lnTo>
                    <a:pt x="1964592" y="783640"/>
                  </a:lnTo>
                  <a:lnTo>
                    <a:pt x="1964592" y="831192"/>
                  </a:lnTo>
                  <a:lnTo>
                    <a:pt x="1956680" y="878019"/>
                  </a:lnTo>
                  <a:lnTo>
                    <a:pt x="1940856" y="923011"/>
                  </a:lnTo>
                  <a:lnTo>
                    <a:pt x="1917120" y="965060"/>
                  </a:lnTo>
                  <a:lnTo>
                    <a:pt x="1885472" y="1003057"/>
                  </a:lnTo>
                  <a:lnTo>
                    <a:pt x="1847472" y="1034704"/>
                  </a:lnTo>
                  <a:lnTo>
                    <a:pt x="1805421" y="1058439"/>
                  </a:lnTo>
                  <a:lnTo>
                    <a:pt x="1760427" y="1074262"/>
                  </a:lnTo>
                  <a:lnTo>
                    <a:pt x="1713598" y="1082173"/>
                  </a:lnTo>
                  <a:lnTo>
                    <a:pt x="2390499" y="1082173"/>
                  </a:lnTo>
                  <a:lnTo>
                    <a:pt x="2425975" y="1014299"/>
                  </a:lnTo>
                  <a:lnTo>
                    <a:pt x="2445787" y="973759"/>
                  </a:lnTo>
                  <a:lnTo>
                    <a:pt x="2464461" y="933589"/>
                  </a:lnTo>
                  <a:lnTo>
                    <a:pt x="2482019" y="893814"/>
                  </a:lnTo>
                  <a:lnTo>
                    <a:pt x="2498482" y="854456"/>
                  </a:lnTo>
                  <a:lnTo>
                    <a:pt x="2482137" y="815583"/>
                  </a:lnTo>
                  <a:lnTo>
                    <a:pt x="2463308" y="775662"/>
                  </a:lnTo>
                  <a:lnTo>
                    <a:pt x="2442028" y="734806"/>
                  </a:lnTo>
                  <a:lnTo>
                    <a:pt x="2418330" y="693127"/>
                  </a:lnTo>
                  <a:lnTo>
                    <a:pt x="2392245" y="650739"/>
                  </a:lnTo>
                  <a:lnTo>
                    <a:pt x="2363806" y="607755"/>
                  </a:lnTo>
                  <a:lnTo>
                    <a:pt x="2333044" y="564287"/>
                  </a:lnTo>
                  <a:lnTo>
                    <a:pt x="2306606" y="529219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81698" y="1895796"/>
              <a:ext cx="2498725" cy="2494280"/>
            </a:xfrm>
            <a:custGeom>
              <a:avLst/>
              <a:gdLst/>
              <a:ahLst/>
              <a:cxnLst/>
              <a:rect l="l" t="t" r="r" b="b"/>
              <a:pathLst>
                <a:path w="2498725" h="2494279">
                  <a:moveTo>
                    <a:pt x="1648626" y="0"/>
                  </a:moveTo>
                  <a:lnTo>
                    <a:pt x="1609236" y="16462"/>
                  </a:lnTo>
                  <a:lnTo>
                    <a:pt x="1569371" y="34019"/>
                  </a:lnTo>
                  <a:lnTo>
                    <a:pt x="1529060" y="52692"/>
                  </a:lnTo>
                  <a:lnTo>
                    <a:pt x="1488334" y="72503"/>
                  </a:lnTo>
                  <a:lnTo>
                    <a:pt x="1447223" y="93472"/>
                  </a:lnTo>
                  <a:lnTo>
                    <a:pt x="1405756" y="115620"/>
                  </a:lnTo>
                  <a:lnTo>
                    <a:pt x="1363965" y="138969"/>
                  </a:lnTo>
                  <a:lnTo>
                    <a:pt x="1321879" y="163539"/>
                  </a:lnTo>
                  <a:lnTo>
                    <a:pt x="1279528" y="189352"/>
                  </a:lnTo>
                  <a:lnTo>
                    <a:pt x="1236943" y="216429"/>
                  </a:lnTo>
                  <a:lnTo>
                    <a:pt x="1194153" y="244790"/>
                  </a:lnTo>
                  <a:lnTo>
                    <a:pt x="1151188" y="274457"/>
                  </a:lnTo>
                  <a:lnTo>
                    <a:pt x="1108079" y="305450"/>
                  </a:lnTo>
                  <a:lnTo>
                    <a:pt x="1064856" y="337792"/>
                  </a:lnTo>
                  <a:lnTo>
                    <a:pt x="1021548" y="371502"/>
                  </a:lnTo>
                  <a:lnTo>
                    <a:pt x="978187" y="406603"/>
                  </a:lnTo>
                  <a:lnTo>
                    <a:pt x="934801" y="443114"/>
                  </a:lnTo>
                  <a:lnTo>
                    <a:pt x="891421" y="481058"/>
                  </a:lnTo>
                  <a:lnTo>
                    <a:pt x="848077" y="520454"/>
                  </a:lnTo>
                  <a:lnTo>
                    <a:pt x="804800" y="561325"/>
                  </a:lnTo>
                  <a:lnTo>
                    <a:pt x="761619" y="603692"/>
                  </a:lnTo>
                  <a:lnTo>
                    <a:pt x="716463" y="650003"/>
                  </a:lnTo>
                  <a:lnTo>
                    <a:pt x="673077" y="696799"/>
                  </a:lnTo>
                  <a:lnTo>
                    <a:pt x="631427" y="744029"/>
                  </a:lnTo>
                  <a:lnTo>
                    <a:pt x="591478" y="791641"/>
                  </a:lnTo>
                  <a:lnTo>
                    <a:pt x="553194" y="839582"/>
                  </a:lnTo>
                  <a:lnTo>
                    <a:pt x="516539" y="887801"/>
                  </a:lnTo>
                  <a:lnTo>
                    <a:pt x="481479" y="936246"/>
                  </a:lnTo>
                  <a:lnTo>
                    <a:pt x="447978" y="984864"/>
                  </a:lnTo>
                  <a:lnTo>
                    <a:pt x="416002" y="1033605"/>
                  </a:lnTo>
                  <a:lnTo>
                    <a:pt x="385514" y="1082415"/>
                  </a:lnTo>
                  <a:lnTo>
                    <a:pt x="356480" y="1131243"/>
                  </a:lnTo>
                  <a:lnTo>
                    <a:pt x="328865" y="1180037"/>
                  </a:lnTo>
                  <a:lnTo>
                    <a:pt x="302632" y="1228745"/>
                  </a:lnTo>
                  <a:lnTo>
                    <a:pt x="277748" y="1277315"/>
                  </a:lnTo>
                  <a:lnTo>
                    <a:pt x="254176" y="1325695"/>
                  </a:lnTo>
                  <a:lnTo>
                    <a:pt x="231882" y="1373834"/>
                  </a:lnTo>
                  <a:lnTo>
                    <a:pt x="210830" y="1421678"/>
                  </a:lnTo>
                  <a:lnTo>
                    <a:pt x="190985" y="1469177"/>
                  </a:lnTo>
                  <a:lnTo>
                    <a:pt x="172311" y="1516278"/>
                  </a:lnTo>
                  <a:lnTo>
                    <a:pt x="154775" y="1562929"/>
                  </a:lnTo>
                  <a:lnTo>
                    <a:pt x="138339" y="1609079"/>
                  </a:lnTo>
                  <a:lnTo>
                    <a:pt x="122970" y="1654675"/>
                  </a:lnTo>
                  <a:lnTo>
                    <a:pt x="108631" y="1699666"/>
                  </a:lnTo>
                  <a:lnTo>
                    <a:pt x="95288" y="1743999"/>
                  </a:lnTo>
                  <a:lnTo>
                    <a:pt x="82905" y="1787622"/>
                  </a:lnTo>
                  <a:lnTo>
                    <a:pt x="71447" y="1830485"/>
                  </a:lnTo>
                  <a:lnTo>
                    <a:pt x="60880" y="1872533"/>
                  </a:lnTo>
                  <a:lnTo>
                    <a:pt x="51166" y="1913717"/>
                  </a:lnTo>
                  <a:lnTo>
                    <a:pt x="42273" y="1953983"/>
                  </a:lnTo>
                  <a:lnTo>
                    <a:pt x="34163" y="1993280"/>
                  </a:lnTo>
                  <a:lnTo>
                    <a:pt x="26802" y="2031556"/>
                  </a:lnTo>
                  <a:lnTo>
                    <a:pt x="14187" y="2104836"/>
                  </a:lnTo>
                  <a:lnTo>
                    <a:pt x="4144" y="2173407"/>
                  </a:lnTo>
                  <a:lnTo>
                    <a:pt x="0" y="2205798"/>
                  </a:lnTo>
                  <a:lnTo>
                    <a:pt x="287929" y="2493712"/>
                  </a:lnTo>
                  <a:lnTo>
                    <a:pt x="352181" y="2485160"/>
                  </a:lnTo>
                  <a:lnTo>
                    <a:pt x="421171" y="2474386"/>
                  </a:lnTo>
                  <a:lnTo>
                    <a:pt x="494506" y="2461121"/>
                  </a:lnTo>
                  <a:lnTo>
                    <a:pt x="532681" y="2453470"/>
                  </a:lnTo>
                  <a:lnTo>
                    <a:pt x="571796" y="2445096"/>
                  </a:lnTo>
                  <a:lnTo>
                    <a:pt x="611801" y="2435966"/>
                  </a:lnTo>
                  <a:lnTo>
                    <a:pt x="652648" y="2426044"/>
                  </a:lnTo>
                  <a:lnTo>
                    <a:pt x="694287" y="2415299"/>
                  </a:lnTo>
                  <a:lnTo>
                    <a:pt x="736670" y="2403697"/>
                  </a:lnTo>
                  <a:lnTo>
                    <a:pt x="779748" y="2391203"/>
                  </a:lnTo>
                  <a:lnTo>
                    <a:pt x="823472" y="2377784"/>
                  </a:lnTo>
                  <a:lnTo>
                    <a:pt x="867793" y="2363407"/>
                  </a:lnTo>
                  <a:lnTo>
                    <a:pt x="912661" y="2348039"/>
                  </a:lnTo>
                  <a:lnTo>
                    <a:pt x="958029" y="2331645"/>
                  </a:lnTo>
                  <a:lnTo>
                    <a:pt x="1003846" y="2314192"/>
                  </a:lnTo>
                  <a:lnTo>
                    <a:pt x="1050065" y="2295647"/>
                  </a:lnTo>
                  <a:lnTo>
                    <a:pt x="1096635" y="2275976"/>
                  </a:lnTo>
                  <a:lnTo>
                    <a:pt x="1143509" y="2255145"/>
                  </a:lnTo>
                  <a:lnTo>
                    <a:pt x="1190637" y="2233122"/>
                  </a:lnTo>
                  <a:lnTo>
                    <a:pt x="1237970" y="2209871"/>
                  </a:lnTo>
                  <a:lnTo>
                    <a:pt x="1285459" y="2185360"/>
                  </a:lnTo>
                  <a:lnTo>
                    <a:pt x="1333056" y="2159556"/>
                  </a:lnTo>
                  <a:lnTo>
                    <a:pt x="1380710" y="2132424"/>
                  </a:lnTo>
                  <a:lnTo>
                    <a:pt x="1428375" y="2103932"/>
                  </a:lnTo>
                  <a:lnTo>
                    <a:pt x="1475999" y="2074045"/>
                  </a:lnTo>
                  <a:lnTo>
                    <a:pt x="1523535" y="2042729"/>
                  </a:lnTo>
                  <a:lnTo>
                    <a:pt x="1570934" y="2009953"/>
                  </a:lnTo>
                  <a:lnTo>
                    <a:pt x="1618146" y="1975681"/>
                  </a:lnTo>
                  <a:lnTo>
                    <a:pt x="1665122" y="1939881"/>
                  </a:lnTo>
                  <a:lnTo>
                    <a:pt x="1711814" y="1902518"/>
                  </a:lnTo>
                  <a:lnTo>
                    <a:pt x="1758173" y="1863560"/>
                  </a:lnTo>
                  <a:lnTo>
                    <a:pt x="1804150" y="1822973"/>
                  </a:lnTo>
                  <a:lnTo>
                    <a:pt x="1849695" y="1780722"/>
                  </a:lnTo>
                  <a:lnTo>
                    <a:pt x="1894760" y="1736775"/>
                  </a:lnTo>
                  <a:lnTo>
                    <a:pt x="1937128" y="1693627"/>
                  </a:lnTo>
                  <a:lnTo>
                    <a:pt x="1978001" y="1650439"/>
                  </a:lnTo>
                  <a:lnTo>
                    <a:pt x="2017400" y="1607237"/>
                  </a:lnTo>
                  <a:lnTo>
                    <a:pt x="2055345" y="1564043"/>
                  </a:lnTo>
                  <a:lnTo>
                    <a:pt x="2091858" y="1520883"/>
                  </a:lnTo>
                  <a:lnTo>
                    <a:pt x="2126961" y="1477779"/>
                  </a:lnTo>
                  <a:lnTo>
                    <a:pt x="2160673" y="1434757"/>
                  </a:lnTo>
                  <a:lnTo>
                    <a:pt x="2193016" y="1391840"/>
                  </a:lnTo>
                  <a:lnTo>
                    <a:pt x="2224011" y="1349053"/>
                  </a:lnTo>
                  <a:lnTo>
                    <a:pt x="2253680" y="1306419"/>
                  </a:lnTo>
                  <a:lnTo>
                    <a:pt x="2282042" y="1263963"/>
                  </a:lnTo>
                  <a:lnTo>
                    <a:pt x="2309120" y="1221708"/>
                  </a:lnTo>
                  <a:lnTo>
                    <a:pt x="2334934" y="1179678"/>
                  </a:lnTo>
                  <a:lnTo>
                    <a:pt x="2359506" y="1137899"/>
                  </a:lnTo>
                  <a:lnTo>
                    <a:pt x="2382856" y="1096393"/>
                  </a:lnTo>
                  <a:lnTo>
                    <a:pt x="2405005" y="1055185"/>
                  </a:lnTo>
                  <a:lnTo>
                    <a:pt x="2425975" y="1014299"/>
                  </a:lnTo>
                  <a:lnTo>
                    <a:pt x="2445787" y="973759"/>
                  </a:lnTo>
                  <a:lnTo>
                    <a:pt x="2464461" y="933589"/>
                  </a:lnTo>
                  <a:lnTo>
                    <a:pt x="2482019" y="893814"/>
                  </a:lnTo>
                  <a:lnTo>
                    <a:pt x="2498482" y="854456"/>
                  </a:lnTo>
                  <a:lnTo>
                    <a:pt x="2482137" y="815583"/>
                  </a:lnTo>
                  <a:lnTo>
                    <a:pt x="2463308" y="775662"/>
                  </a:lnTo>
                  <a:lnTo>
                    <a:pt x="2442028" y="734806"/>
                  </a:lnTo>
                  <a:lnTo>
                    <a:pt x="2418330" y="693127"/>
                  </a:lnTo>
                  <a:lnTo>
                    <a:pt x="2392245" y="650739"/>
                  </a:lnTo>
                  <a:lnTo>
                    <a:pt x="2363806" y="607755"/>
                  </a:lnTo>
                  <a:lnTo>
                    <a:pt x="2333044" y="564287"/>
                  </a:lnTo>
                  <a:lnTo>
                    <a:pt x="2299993" y="520447"/>
                  </a:lnTo>
                  <a:lnTo>
                    <a:pt x="2264685" y="476350"/>
                  </a:lnTo>
                  <a:lnTo>
                    <a:pt x="2227151" y="432108"/>
                  </a:lnTo>
                  <a:lnTo>
                    <a:pt x="2187424" y="387834"/>
                  </a:lnTo>
                  <a:lnTo>
                    <a:pt x="2145537" y="343640"/>
                  </a:lnTo>
                  <a:lnTo>
                    <a:pt x="2103566" y="303888"/>
                  </a:lnTo>
                  <a:lnTo>
                    <a:pt x="2061321" y="265942"/>
                  </a:lnTo>
                  <a:lnTo>
                    <a:pt x="2018914" y="229867"/>
                  </a:lnTo>
                  <a:lnTo>
                    <a:pt x="1976460" y="195726"/>
                  </a:lnTo>
                  <a:lnTo>
                    <a:pt x="1934070" y="163585"/>
                  </a:lnTo>
                  <a:lnTo>
                    <a:pt x="1891857" y="133508"/>
                  </a:lnTo>
                  <a:lnTo>
                    <a:pt x="1849934" y="105560"/>
                  </a:lnTo>
                  <a:lnTo>
                    <a:pt x="1808415" y="79804"/>
                  </a:lnTo>
                  <a:lnTo>
                    <a:pt x="1767412" y="56305"/>
                  </a:lnTo>
                  <a:lnTo>
                    <a:pt x="1727037" y="35129"/>
                  </a:lnTo>
                  <a:lnTo>
                    <a:pt x="1687404" y="16339"/>
                  </a:lnTo>
                  <a:lnTo>
                    <a:pt x="1648626" y="0"/>
                  </a:lnTo>
                  <a:close/>
                </a:path>
                <a:path w="2498725" h="2494279">
                  <a:moveTo>
                    <a:pt x="1885472" y="1003057"/>
                  </a:moveTo>
                  <a:lnTo>
                    <a:pt x="1847472" y="1034704"/>
                  </a:lnTo>
                  <a:lnTo>
                    <a:pt x="1805421" y="1058439"/>
                  </a:lnTo>
                  <a:lnTo>
                    <a:pt x="1760427" y="1074262"/>
                  </a:lnTo>
                  <a:lnTo>
                    <a:pt x="1713598" y="1082173"/>
                  </a:lnTo>
                  <a:lnTo>
                    <a:pt x="1666043" y="1082173"/>
                  </a:lnTo>
                  <a:lnTo>
                    <a:pt x="1618870" y="1074262"/>
                  </a:lnTo>
                  <a:lnTo>
                    <a:pt x="1573188" y="1058439"/>
                  </a:lnTo>
                  <a:lnTo>
                    <a:pt x="1530105" y="1034704"/>
                  </a:lnTo>
                  <a:lnTo>
                    <a:pt x="1490730" y="1003057"/>
                  </a:lnTo>
                  <a:lnTo>
                    <a:pt x="1459082" y="965060"/>
                  </a:lnTo>
                  <a:lnTo>
                    <a:pt x="1435346" y="923011"/>
                  </a:lnTo>
                  <a:lnTo>
                    <a:pt x="1419521" y="878019"/>
                  </a:lnTo>
                  <a:lnTo>
                    <a:pt x="1411609" y="831192"/>
                  </a:lnTo>
                  <a:lnTo>
                    <a:pt x="1411609" y="783640"/>
                  </a:lnTo>
                  <a:lnTo>
                    <a:pt x="1419521" y="736469"/>
                  </a:lnTo>
                  <a:lnTo>
                    <a:pt x="1435346" y="690790"/>
                  </a:lnTo>
                  <a:lnTo>
                    <a:pt x="1459082" y="647709"/>
                  </a:lnTo>
                  <a:lnTo>
                    <a:pt x="1490730" y="608335"/>
                  </a:lnTo>
                  <a:lnTo>
                    <a:pt x="1528729" y="576689"/>
                  </a:lnTo>
                  <a:lnTo>
                    <a:pt x="1570780" y="552954"/>
                  </a:lnTo>
                  <a:lnTo>
                    <a:pt x="1615774" y="537131"/>
                  </a:lnTo>
                  <a:lnTo>
                    <a:pt x="1662603" y="529219"/>
                  </a:lnTo>
                  <a:lnTo>
                    <a:pt x="1710158" y="529219"/>
                  </a:lnTo>
                  <a:lnTo>
                    <a:pt x="1757331" y="537131"/>
                  </a:lnTo>
                  <a:lnTo>
                    <a:pt x="1803013" y="552954"/>
                  </a:lnTo>
                  <a:lnTo>
                    <a:pt x="1846096" y="576689"/>
                  </a:lnTo>
                  <a:lnTo>
                    <a:pt x="1885471" y="608335"/>
                  </a:lnTo>
                  <a:lnTo>
                    <a:pt x="1917120" y="647709"/>
                  </a:lnTo>
                  <a:lnTo>
                    <a:pt x="1940856" y="690790"/>
                  </a:lnTo>
                  <a:lnTo>
                    <a:pt x="1956680" y="736469"/>
                  </a:lnTo>
                  <a:lnTo>
                    <a:pt x="1964592" y="783640"/>
                  </a:lnTo>
                  <a:lnTo>
                    <a:pt x="1964592" y="831192"/>
                  </a:lnTo>
                  <a:lnTo>
                    <a:pt x="1956680" y="878019"/>
                  </a:lnTo>
                  <a:lnTo>
                    <a:pt x="1940856" y="923011"/>
                  </a:lnTo>
                  <a:lnTo>
                    <a:pt x="1917120" y="965060"/>
                  </a:lnTo>
                  <a:lnTo>
                    <a:pt x="1885472" y="1003057"/>
                  </a:lnTo>
                  <a:close/>
                </a:path>
              </a:pathLst>
            </a:custGeom>
            <a:ln w="46439">
              <a:solidFill>
                <a:srgbClr val="00B9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34895" y="4275134"/>
              <a:ext cx="661670" cy="662940"/>
            </a:xfrm>
            <a:custGeom>
              <a:avLst/>
              <a:gdLst/>
              <a:ahLst/>
              <a:cxnLst/>
              <a:rect l="l" t="t" r="r" b="b"/>
              <a:pathLst>
                <a:path w="661670" h="662939">
                  <a:moveTo>
                    <a:pt x="432078" y="0"/>
                  </a:moveTo>
                  <a:lnTo>
                    <a:pt x="369291" y="31366"/>
                  </a:lnTo>
                  <a:lnTo>
                    <a:pt x="323889" y="72580"/>
                  </a:lnTo>
                  <a:lnTo>
                    <a:pt x="290048" y="108233"/>
                  </a:lnTo>
                  <a:lnTo>
                    <a:pt x="254744" y="148830"/>
                  </a:lnTo>
                  <a:lnTo>
                    <a:pt x="218790" y="193347"/>
                  </a:lnTo>
                  <a:lnTo>
                    <a:pt x="182998" y="240758"/>
                  </a:lnTo>
                  <a:lnTo>
                    <a:pt x="148182" y="290038"/>
                  </a:lnTo>
                  <a:lnTo>
                    <a:pt x="115152" y="340160"/>
                  </a:lnTo>
                  <a:lnTo>
                    <a:pt x="84722" y="390099"/>
                  </a:lnTo>
                  <a:lnTo>
                    <a:pt x="57704" y="438830"/>
                  </a:lnTo>
                  <a:lnTo>
                    <a:pt x="34911" y="485327"/>
                  </a:lnTo>
                  <a:lnTo>
                    <a:pt x="17154" y="528565"/>
                  </a:lnTo>
                  <a:lnTo>
                    <a:pt x="5246" y="567517"/>
                  </a:lnTo>
                  <a:lnTo>
                    <a:pt x="0" y="601159"/>
                  </a:lnTo>
                  <a:lnTo>
                    <a:pt x="2227" y="628465"/>
                  </a:lnTo>
                  <a:lnTo>
                    <a:pt x="12740" y="648410"/>
                  </a:lnTo>
                  <a:lnTo>
                    <a:pt x="31115" y="659297"/>
                  </a:lnTo>
                  <a:lnTo>
                    <a:pt x="55963" y="662697"/>
                  </a:lnTo>
                  <a:lnTo>
                    <a:pt x="86450" y="659295"/>
                  </a:lnTo>
                  <a:lnTo>
                    <a:pt x="161005" y="634822"/>
                  </a:lnTo>
                  <a:lnTo>
                    <a:pt x="203405" y="615123"/>
                  </a:lnTo>
                  <a:lnTo>
                    <a:pt x="248109" y="591362"/>
                  </a:lnTo>
                  <a:lnTo>
                    <a:pt x="294282" y="564224"/>
                  </a:lnTo>
                  <a:lnTo>
                    <a:pt x="341091" y="534395"/>
                  </a:lnTo>
                  <a:lnTo>
                    <a:pt x="387702" y="502560"/>
                  </a:lnTo>
                  <a:lnTo>
                    <a:pt x="433281" y="469404"/>
                  </a:lnTo>
                  <a:lnTo>
                    <a:pt x="476993" y="435613"/>
                  </a:lnTo>
                  <a:lnTo>
                    <a:pt x="518007" y="401871"/>
                  </a:lnTo>
                  <a:lnTo>
                    <a:pt x="555486" y="368863"/>
                  </a:lnTo>
                  <a:lnTo>
                    <a:pt x="588599" y="337276"/>
                  </a:lnTo>
                  <a:lnTo>
                    <a:pt x="629815" y="290500"/>
                  </a:lnTo>
                  <a:lnTo>
                    <a:pt x="653105" y="254083"/>
                  </a:lnTo>
                  <a:lnTo>
                    <a:pt x="661183" y="225997"/>
                  </a:lnTo>
                  <a:lnTo>
                    <a:pt x="656762" y="204218"/>
                  </a:lnTo>
                  <a:lnTo>
                    <a:pt x="642556" y="186719"/>
                  </a:lnTo>
                  <a:lnTo>
                    <a:pt x="621279" y="171476"/>
                  </a:lnTo>
                  <a:lnTo>
                    <a:pt x="568366" y="139651"/>
                  </a:lnTo>
                  <a:lnTo>
                    <a:pt x="542158" y="119018"/>
                  </a:lnTo>
                  <a:lnTo>
                    <a:pt x="520149" y="92812"/>
                  </a:lnTo>
                  <a:lnTo>
                    <a:pt x="486602" y="39902"/>
                  </a:lnTo>
                  <a:lnTo>
                    <a:pt x="471014" y="18626"/>
                  </a:lnTo>
                  <a:lnTo>
                    <a:pt x="453514" y="4420"/>
                  </a:lnTo>
                  <a:lnTo>
                    <a:pt x="432078" y="0"/>
                  </a:lnTo>
                  <a:close/>
                </a:path>
              </a:pathLst>
            </a:custGeom>
            <a:solidFill>
              <a:srgbClr val="00B9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34895" y="4275134"/>
              <a:ext cx="661670" cy="662940"/>
            </a:xfrm>
            <a:custGeom>
              <a:avLst/>
              <a:gdLst/>
              <a:ahLst/>
              <a:cxnLst/>
              <a:rect l="l" t="t" r="r" b="b"/>
              <a:pathLst>
                <a:path w="661670" h="662939">
                  <a:moveTo>
                    <a:pt x="542158" y="119018"/>
                  </a:moveTo>
                  <a:lnTo>
                    <a:pt x="520149" y="92812"/>
                  </a:lnTo>
                  <a:lnTo>
                    <a:pt x="502305" y="65535"/>
                  </a:lnTo>
                  <a:lnTo>
                    <a:pt x="486602" y="39902"/>
                  </a:lnTo>
                  <a:lnTo>
                    <a:pt x="471014" y="18626"/>
                  </a:lnTo>
                  <a:lnTo>
                    <a:pt x="453514" y="4420"/>
                  </a:lnTo>
                  <a:lnTo>
                    <a:pt x="432078" y="0"/>
                  </a:lnTo>
                  <a:lnTo>
                    <a:pt x="404679" y="8077"/>
                  </a:lnTo>
                  <a:lnTo>
                    <a:pt x="369291" y="31366"/>
                  </a:lnTo>
                  <a:lnTo>
                    <a:pt x="323889" y="72580"/>
                  </a:lnTo>
                  <a:lnTo>
                    <a:pt x="290048" y="108233"/>
                  </a:lnTo>
                  <a:lnTo>
                    <a:pt x="254744" y="148830"/>
                  </a:lnTo>
                  <a:lnTo>
                    <a:pt x="218790" y="193347"/>
                  </a:lnTo>
                  <a:lnTo>
                    <a:pt x="182998" y="240758"/>
                  </a:lnTo>
                  <a:lnTo>
                    <a:pt x="148182" y="290038"/>
                  </a:lnTo>
                  <a:lnTo>
                    <a:pt x="115152" y="340160"/>
                  </a:lnTo>
                  <a:lnTo>
                    <a:pt x="84722" y="390099"/>
                  </a:lnTo>
                  <a:lnTo>
                    <a:pt x="57704" y="438830"/>
                  </a:lnTo>
                  <a:lnTo>
                    <a:pt x="34911" y="485327"/>
                  </a:lnTo>
                  <a:lnTo>
                    <a:pt x="17154" y="528565"/>
                  </a:lnTo>
                  <a:lnTo>
                    <a:pt x="5246" y="567517"/>
                  </a:lnTo>
                  <a:lnTo>
                    <a:pt x="0" y="601159"/>
                  </a:lnTo>
                  <a:lnTo>
                    <a:pt x="2227" y="628465"/>
                  </a:lnTo>
                  <a:lnTo>
                    <a:pt x="12740" y="648410"/>
                  </a:lnTo>
                  <a:lnTo>
                    <a:pt x="31115" y="659297"/>
                  </a:lnTo>
                  <a:lnTo>
                    <a:pt x="55963" y="662697"/>
                  </a:lnTo>
                  <a:lnTo>
                    <a:pt x="86450" y="659295"/>
                  </a:lnTo>
                  <a:lnTo>
                    <a:pt x="161005" y="634822"/>
                  </a:lnTo>
                  <a:lnTo>
                    <a:pt x="203405" y="615123"/>
                  </a:lnTo>
                  <a:lnTo>
                    <a:pt x="248109" y="591362"/>
                  </a:lnTo>
                  <a:lnTo>
                    <a:pt x="294282" y="564224"/>
                  </a:lnTo>
                  <a:lnTo>
                    <a:pt x="341091" y="534395"/>
                  </a:lnTo>
                  <a:lnTo>
                    <a:pt x="387702" y="502560"/>
                  </a:lnTo>
                  <a:lnTo>
                    <a:pt x="433281" y="469404"/>
                  </a:lnTo>
                  <a:lnTo>
                    <a:pt x="476993" y="435613"/>
                  </a:lnTo>
                  <a:lnTo>
                    <a:pt x="518007" y="401871"/>
                  </a:lnTo>
                  <a:lnTo>
                    <a:pt x="555486" y="368863"/>
                  </a:lnTo>
                  <a:lnTo>
                    <a:pt x="588599" y="337276"/>
                  </a:lnTo>
                  <a:lnTo>
                    <a:pt x="629815" y="290500"/>
                  </a:lnTo>
                  <a:lnTo>
                    <a:pt x="653105" y="254083"/>
                  </a:lnTo>
                  <a:lnTo>
                    <a:pt x="661183" y="225997"/>
                  </a:lnTo>
                  <a:lnTo>
                    <a:pt x="656762" y="204218"/>
                  </a:lnTo>
                  <a:lnTo>
                    <a:pt x="642556" y="186719"/>
                  </a:lnTo>
                  <a:lnTo>
                    <a:pt x="621279" y="171476"/>
                  </a:lnTo>
                  <a:lnTo>
                    <a:pt x="595644" y="156461"/>
                  </a:lnTo>
                  <a:lnTo>
                    <a:pt x="568366" y="139651"/>
                  </a:lnTo>
                  <a:lnTo>
                    <a:pt x="542158" y="119018"/>
                  </a:lnTo>
                  <a:close/>
                </a:path>
              </a:pathLst>
            </a:custGeom>
            <a:ln w="46439">
              <a:solidFill>
                <a:srgbClr val="00B9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649710" cy="6858000"/>
            <a:chOff x="0" y="0"/>
            <a:chExt cx="116497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98" y="0"/>
              <a:ext cx="11364427" cy="68201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1144250" cy="6858000"/>
            </a:xfrm>
            <a:custGeom>
              <a:avLst/>
              <a:gdLst/>
              <a:ahLst/>
              <a:cxnLst/>
              <a:rect l="l" t="t" r="r" b="b"/>
              <a:pathLst>
                <a:path w="11144250" h="6858000">
                  <a:moveTo>
                    <a:pt x="1114425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144250" y="6858000"/>
                  </a:lnTo>
                  <a:lnTo>
                    <a:pt x="11144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72605" y="1088707"/>
            <a:ext cx="2753360" cy="14928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4800" spc="155" dirty="0"/>
              <a:t>Data </a:t>
            </a:r>
            <a:r>
              <a:rPr sz="4800" spc="175" dirty="0"/>
              <a:t>Collection</a:t>
            </a:r>
            <a:endParaRPr sz="480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1687175" cy="6858000"/>
            <a:chOff x="0" y="0"/>
            <a:chExt cx="11687175" cy="6858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372224" cy="6857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72605" y="3521392"/>
            <a:ext cx="3721735" cy="248285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130810">
              <a:lnSpc>
                <a:spcPct val="105500"/>
              </a:lnSpc>
              <a:spcBef>
                <a:spcPts val="65"/>
              </a:spcBef>
            </a:pP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This</a:t>
            </a:r>
            <a:r>
              <a:rPr sz="950" spc="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45" dirty="0">
                <a:solidFill>
                  <a:srgbClr val="252525"/>
                </a:solidFill>
                <a:latin typeface="Calibri"/>
                <a:cs typeface="Calibri"/>
              </a:rPr>
              <a:t>process</a:t>
            </a:r>
            <a:r>
              <a:rPr sz="950" spc="3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involved</a:t>
            </a:r>
            <a:r>
              <a:rPr sz="950" spc="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6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950" spc="1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combination</a:t>
            </a:r>
            <a:r>
              <a:rPr sz="950" spc="3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95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50" dirty="0">
                <a:solidFill>
                  <a:srgbClr val="252525"/>
                </a:solidFill>
                <a:latin typeface="Calibri"/>
                <a:cs typeface="Calibri"/>
              </a:rPr>
              <a:t>API</a:t>
            </a:r>
            <a:r>
              <a:rPr sz="95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requests</a:t>
            </a:r>
            <a:r>
              <a:rPr sz="950" spc="3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950" spc="1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50" dirty="0">
                <a:solidFill>
                  <a:srgbClr val="252525"/>
                </a:solidFill>
                <a:latin typeface="Calibri"/>
                <a:cs typeface="Calibri"/>
              </a:rPr>
              <a:t>SpaceX </a:t>
            </a:r>
            <a:r>
              <a:rPr sz="950" b="1" spc="-75" dirty="0">
                <a:solidFill>
                  <a:srgbClr val="252525"/>
                </a:solidFill>
                <a:latin typeface="Arial"/>
                <a:cs typeface="Arial"/>
              </a:rPr>
              <a:t>REST</a:t>
            </a:r>
            <a:r>
              <a:rPr sz="950" b="1" spc="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950" b="1" dirty="0">
                <a:solidFill>
                  <a:srgbClr val="252525"/>
                </a:solidFill>
                <a:latin typeface="Arial"/>
                <a:cs typeface="Arial"/>
              </a:rPr>
              <a:t>API</a:t>
            </a:r>
            <a:r>
              <a:rPr sz="950" b="1" spc="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95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b="1" dirty="0">
                <a:solidFill>
                  <a:srgbClr val="252525"/>
                </a:solidFill>
                <a:latin typeface="Arial"/>
                <a:cs typeface="Arial"/>
              </a:rPr>
              <a:t>Web</a:t>
            </a:r>
            <a:r>
              <a:rPr sz="950" b="1" spc="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950" b="1" spc="-10" dirty="0">
                <a:solidFill>
                  <a:srgbClr val="252525"/>
                </a:solidFill>
                <a:latin typeface="Arial"/>
                <a:cs typeface="Arial"/>
              </a:rPr>
              <a:t>Scrapping</a:t>
            </a:r>
            <a:r>
              <a:rPr sz="950" b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950" spc="2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95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6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95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r>
              <a:rPr sz="9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9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45" dirty="0">
                <a:solidFill>
                  <a:srgbClr val="252525"/>
                </a:solidFill>
                <a:latin typeface="Calibri"/>
                <a:cs typeface="Calibri"/>
              </a:rPr>
              <a:t>SpaceX's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Wikipedia</a:t>
            </a:r>
            <a:r>
              <a:rPr sz="950" spc="3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252525"/>
                </a:solidFill>
                <a:latin typeface="Calibri"/>
                <a:cs typeface="Calibri"/>
              </a:rPr>
              <a:t>entry.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We</a:t>
            </a:r>
            <a:r>
              <a:rPr sz="95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had</a:t>
            </a:r>
            <a:r>
              <a:rPr sz="95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5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use</a:t>
            </a:r>
            <a:r>
              <a:rPr sz="950" spc="2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both</a:t>
            </a:r>
            <a:r>
              <a:rPr sz="950" spc="2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950" spc="20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collection</a:t>
            </a:r>
            <a:r>
              <a:rPr sz="950" spc="3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methods</a:t>
            </a:r>
            <a:r>
              <a:rPr sz="950" spc="2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950" spc="1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get</a:t>
            </a:r>
            <a:r>
              <a:rPr sz="95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252525"/>
                </a:solidFill>
                <a:latin typeface="Calibri"/>
                <a:cs typeface="Calibri"/>
              </a:rPr>
              <a:t>complete</a:t>
            </a: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information</a:t>
            </a:r>
            <a:r>
              <a:rPr sz="950" spc="3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about</a:t>
            </a:r>
            <a:r>
              <a:rPr sz="950" spc="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95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45" dirty="0">
                <a:solidFill>
                  <a:srgbClr val="252525"/>
                </a:solidFill>
                <a:latin typeface="Calibri"/>
                <a:cs typeface="Calibri"/>
              </a:rPr>
              <a:t>launches</a:t>
            </a:r>
            <a:r>
              <a:rPr sz="950" spc="3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9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5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95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more</a:t>
            </a:r>
            <a:r>
              <a:rPr sz="950" spc="1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detailed</a:t>
            </a:r>
            <a:r>
              <a:rPr sz="950" spc="2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252525"/>
                </a:solidFill>
                <a:latin typeface="Calibri"/>
                <a:cs typeface="Calibri"/>
              </a:rPr>
              <a:t>analysis.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9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55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950" spc="1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obtained</a:t>
            </a:r>
            <a:r>
              <a:rPr sz="950" spc="2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95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b="1" dirty="0">
                <a:solidFill>
                  <a:srgbClr val="252525"/>
                </a:solidFill>
                <a:latin typeface="Arial"/>
                <a:cs typeface="Arial"/>
              </a:rPr>
              <a:t>SpaceX</a:t>
            </a:r>
            <a:r>
              <a:rPr sz="950" b="1" spc="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950" b="1" spc="-70" dirty="0">
                <a:solidFill>
                  <a:srgbClr val="252525"/>
                </a:solidFill>
                <a:latin typeface="Arial"/>
                <a:cs typeface="Arial"/>
              </a:rPr>
              <a:t>REST</a:t>
            </a:r>
            <a:r>
              <a:rPr sz="950" b="1" spc="1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950" b="1" spc="-20" dirty="0">
                <a:solidFill>
                  <a:srgbClr val="252525"/>
                </a:solidFill>
                <a:latin typeface="Arial"/>
                <a:cs typeface="Arial"/>
              </a:rPr>
              <a:t>API</a:t>
            </a:r>
            <a:r>
              <a:rPr sz="950" spc="-20" dirty="0">
                <a:solidFill>
                  <a:srgbClr val="252525"/>
                </a:solidFill>
                <a:latin typeface="Calibri"/>
                <a:cs typeface="Calibri"/>
              </a:rPr>
              <a:t>: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>
              <a:latin typeface="Calibri"/>
              <a:cs typeface="Calibri"/>
            </a:endParaRPr>
          </a:p>
          <a:p>
            <a:pPr marL="12700" marR="5080">
              <a:lnSpc>
                <a:spcPct val="105400"/>
              </a:lnSpc>
            </a:pP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lightNumber,</a:t>
            </a:r>
            <a:r>
              <a:rPr sz="950" spc="265" dirty="0">
                <a:solidFill>
                  <a:srgbClr val="3D00F8"/>
                </a:solidFill>
                <a:latin typeface="Calibri"/>
                <a:cs typeface="Calibri"/>
              </a:rPr>
              <a:t> 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Date,</a:t>
            </a:r>
            <a:r>
              <a:rPr sz="950" spc="23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BoosterVersion,</a:t>
            </a:r>
            <a:r>
              <a:rPr sz="950" spc="270" dirty="0">
                <a:solidFill>
                  <a:srgbClr val="3D00F8"/>
                </a:solidFill>
                <a:latin typeface="Calibri"/>
                <a:cs typeface="Calibri"/>
              </a:rPr>
              <a:t> 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PayloadMass,</a:t>
            </a:r>
            <a:r>
              <a:rPr sz="950" spc="195" dirty="0">
                <a:solidFill>
                  <a:srgbClr val="3D00F8"/>
                </a:solidFill>
                <a:latin typeface="Calibri"/>
                <a:cs typeface="Calibri"/>
              </a:rPr>
              <a:t>  </a:t>
            </a:r>
            <a:r>
              <a:rPr sz="950" spc="-10" dirty="0">
                <a:solidFill>
                  <a:srgbClr val="3D00F8"/>
                </a:solidFill>
                <a:latin typeface="Calibri"/>
                <a:cs typeface="Calibri"/>
              </a:rPr>
              <a:t>Orbit, </a:t>
            </a:r>
            <a:r>
              <a:rPr sz="950" spc="45" dirty="0">
                <a:solidFill>
                  <a:srgbClr val="3D00F8"/>
                </a:solidFill>
                <a:latin typeface="Calibri"/>
                <a:cs typeface="Calibri"/>
              </a:rPr>
              <a:t>LaunchSite,</a:t>
            </a:r>
            <a:r>
              <a:rPr sz="950" spc="270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spc="50" dirty="0">
                <a:solidFill>
                  <a:srgbClr val="3D00F8"/>
                </a:solidFill>
                <a:latin typeface="Calibri"/>
                <a:cs typeface="Calibri"/>
              </a:rPr>
              <a:t>Outcome,</a:t>
            </a:r>
            <a:r>
              <a:rPr sz="950" spc="18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Flights,</a:t>
            </a:r>
            <a:r>
              <a:rPr sz="950" spc="23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GridFins,</a:t>
            </a:r>
            <a:r>
              <a:rPr sz="950" spc="370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spc="45" dirty="0">
                <a:solidFill>
                  <a:srgbClr val="3D00F8"/>
                </a:solidFill>
                <a:latin typeface="Calibri"/>
                <a:cs typeface="Calibri"/>
              </a:rPr>
              <a:t>Reused,</a:t>
            </a:r>
            <a:r>
              <a:rPr sz="950" spc="180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spc="50" dirty="0">
                <a:solidFill>
                  <a:srgbClr val="3D00F8"/>
                </a:solidFill>
                <a:latin typeface="Calibri"/>
                <a:cs typeface="Calibri"/>
              </a:rPr>
              <a:t>Legs,</a:t>
            </a:r>
            <a:r>
              <a:rPr sz="950" spc="200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3D00F8"/>
                </a:solidFill>
                <a:latin typeface="Calibri"/>
                <a:cs typeface="Calibri"/>
              </a:rPr>
              <a:t>LandingPad,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Block,</a:t>
            </a:r>
            <a:r>
              <a:rPr sz="950" spc="36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ReusedCount,</a:t>
            </a:r>
            <a:r>
              <a:rPr sz="950" spc="204" dirty="0">
                <a:solidFill>
                  <a:srgbClr val="3D00F8"/>
                </a:solidFill>
                <a:latin typeface="Calibri"/>
                <a:cs typeface="Calibri"/>
              </a:rPr>
              <a:t> 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Serial,</a:t>
            </a:r>
            <a:r>
              <a:rPr sz="950" spc="484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Longitude,</a:t>
            </a:r>
            <a:r>
              <a:rPr sz="950" spc="484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3D00F8"/>
                </a:solidFill>
                <a:latin typeface="Calibri"/>
                <a:cs typeface="Calibri"/>
              </a:rPr>
              <a:t>Latitude</a:t>
            </a:r>
            <a:endParaRPr sz="950">
              <a:latin typeface="Calibri"/>
              <a:cs typeface="Calibri"/>
            </a:endParaRPr>
          </a:p>
          <a:p>
            <a:pPr marL="12700" marR="196850">
              <a:lnSpc>
                <a:spcPct val="191000"/>
              </a:lnSpc>
              <a:spcBef>
                <a:spcPts val="5"/>
              </a:spcBef>
            </a:pP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95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spc="55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950" spc="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obtained</a:t>
            </a:r>
            <a:r>
              <a:rPr sz="950" spc="3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95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950" spc="25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50" b="1" dirty="0">
                <a:solidFill>
                  <a:srgbClr val="252525"/>
                </a:solidFill>
                <a:latin typeface="Arial"/>
                <a:cs typeface="Arial"/>
              </a:rPr>
              <a:t>Wikipedia</a:t>
            </a:r>
            <a:r>
              <a:rPr sz="950" b="1" spc="1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950" b="1" dirty="0">
                <a:solidFill>
                  <a:srgbClr val="252525"/>
                </a:solidFill>
                <a:latin typeface="Arial"/>
                <a:cs typeface="Arial"/>
              </a:rPr>
              <a:t>Web</a:t>
            </a:r>
            <a:r>
              <a:rPr sz="950" b="1" spc="1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950" b="1" spc="-10" dirty="0">
                <a:solidFill>
                  <a:srgbClr val="252525"/>
                </a:solidFill>
                <a:latin typeface="Arial"/>
                <a:cs typeface="Arial"/>
              </a:rPr>
              <a:t>Scrapping</a:t>
            </a:r>
            <a:r>
              <a:rPr sz="950" spc="-10" dirty="0">
                <a:solidFill>
                  <a:srgbClr val="252525"/>
                </a:solidFill>
                <a:latin typeface="Calibri"/>
                <a:cs typeface="Calibri"/>
              </a:rPr>
              <a:t>: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Flight</a:t>
            </a:r>
            <a:r>
              <a:rPr sz="950" spc="33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No.,</a:t>
            </a:r>
            <a:r>
              <a:rPr sz="950" spc="16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spc="60" dirty="0">
                <a:solidFill>
                  <a:srgbClr val="3D00F8"/>
                </a:solidFill>
                <a:latin typeface="Calibri"/>
                <a:cs typeface="Calibri"/>
              </a:rPr>
              <a:t>Launch</a:t>
            </a:r>
            <a:r>
              <a:rPr sz="950" spc="23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site,</a:t>
            </a:r>
            <a:r>
              <a:rPr sz="950" spc="28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Payload,</a:t>
            </a:r>
            <a:r>
              <a:rPr sz="950" spc="32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PayloadMass,</a:t>
            </a:r>
            <a:r>
              <a:rPr sz="950" spc="150" dirty="0">
                <a:solidFill>
                  <a:srgbClr val="3D00F8"/>
                </a:solidFill>
                <a:latin typeface="Calibri"/>
                <a:cs typeface="Calibri"/>
              </a:rPr>
              <a:t> 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Orbit,</a:t>
            </a:r>
            <a:r>
              <a:rPr sz="950" spc="290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3D00F8"/>
                </a:solidFill>
                <a:latin typeface="Calibri"/>
                <a:cs typeface="Calibri"/>
              </a:rPr>
              <a:t>Customer,</a:t>
            </a: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950" spc="60" dirty="0">
                <a:solidFill>
                  <a:srgbClr val="3D00F8"/>
                </a:solidFill>
                <a:latin typeface="Calibri"/>
                <a:cs typeface="Calibri"/>
              </a:rPr>
              <a:t>Launch</a:t>
            </a:r>
            <a:r>
              <a:rPr sz="950" spc="220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outcome,</a:t>
            </a:r>
            <a:r>
              <a:rPr sz="950" spc="390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Version</a:t>
            </a:r>
            <a:r>
              <a:rPr sz="950" spc="22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Booster,</a:t>
            </a:r>
            <a:r>
              <a:rPr sz="950" spc="38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Booster</a:t>
            </a:r>
            <a:r>
              <a:rPr sz="950" spc="320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landing,</a:t>
            </a:r>
            <a:r>
              <a:rPr sz="950" spc="385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3D00F8"/>
                </a:solidFill>
                <a:latin typeface="Calibri"/>
                <a:cs typeface="Calibri"/>
              </a:rPr>
              <a:t>Date,</a:t>
            </a:r>
            <a:r>
              <a:rPr sz="950" spc="280" dirty="0">
                <a:solidFill>
                  <a:srgbClr val="3D00F8"/>
                </a:solidFill>
                <a:latin typeface="Calibri"/>
                <a:cs typeface="Calibri"/>
              </a:rPr>
              <a:t> </a:t>
            </a:r>
            <a:r>
              <a:rPr sz="950" spc="-20" dirty="0">
                <a:solidFill>
                  <a:srgbClr val="3D00F8"/>
                </a:solidFill>
                <a:latin typeface="Calibri"/>
                <a:cs typeface="Calibri"/>
              </a:rPr>
              <a:t>Time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236" y="2972561"/>
            <a:ext cx="1143000" cy="9525"/>
          </a:xfrm>
          <a:custGeom>
            <a:avLst/>
            <a:gdLst/>
            <a:ahLst/>
            <a:cxnLst/>
            <a:rect l="l" t="t" r="r" b="b"/>
            <a:pathLst>
              <a:path w="1143000" h="9525">
                <a:moveTo>
                  <a:pt x="1142949" y="0"/>
                </a:moveTo>
                <a:lnTo>
                  <a:pt x="0" y="0"/>
                </a:lnTo>
                <a:lnTo>
                  <a:pt x="0" y="9525"/>
                </a:lnTo>
                <a:lnTo>
                  <a:pt x="1142949" y="9525"/>
                </a:lnTo>
                <a:lnTo>
                  <a:pt x="1142949" y="0"/>
                </a:lnTo>
                <a:close/>
              </a:path>
            </a:pathLst>
          </a:custGeom>
          <a:solidFill>
            <a:srgbClr val="3D8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1057" y="2381821"/>
            <a:ext cx="11747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20" dirty="0">
                <a:solidFill>
                  <a:srgbClr val="3D8FF0"/>
                </a:solidFill>
                <a:latin typeface="Calibri"/>
                <a:cs typeface="Calibri"/>
                <a:hlinkClick r:id="rId2"/>
              </a:rPr>
              <a:t>Data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3236" y="3648836"/>
            <a:ext cx="2828925" cy="9525"/>
          </a:xfrm>
          <a:custGeom>
            <a:avLst/>
            <a:gdLst/>
            <a:ahLst/>
            <a:cxnLst/>
            <a:rect l="l" t="t" r="r" b="b"/>
            <a:pathLst>
              <a:path w="2828925" h="9525">
                <a:moveTo>
                  <a:pt x="2828874" y="0"/>
                </a:moveTo>
                <a:lnTo>
                  <a:pt x="0" y="0"/>
                </a:lnTo>
                <a:lnTo>
                  <a:pt x="0" y="9525"/>
                </a:lnTo>
                <a:lnTo>
                  <a:pt x="2828874" y="9525"/>
                </a:lnTo>
                <a:lnTo>
                  <a:pt x="2828874" y="0"/>
                </a:lnTo>
                <a:close/>
              </a:path>
            </a:pathLst>
          </a:custGeom>
          <a:solidFill>
            <a:srgbClr val="3D8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1057" y="3059112"/>
            <a:ext cx="285305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80" dirty="0">
                <a:solidFill>
                  <a:srgbClr val="3D8FF0"/>
                </a:solidFill>
                <a:latin typeface="Calibri"/>
                <a:cs typeface="Calibri"/>
                <a:hlinkClick r:id="rId2"/>
              </a:rPr>
              <a:t>Collection</a:t>
            </a:r>
            <a:r>
              <a:rPr sz="4400" spc="-35" dirty="0">
                <a:solidFill>
                  <a:srgbClr val="3D8FF0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400" spc="135" dirty="0">
                <a:solidFill>
                  <a:srgbClr val="3D8FF0"/>
                </a:solidFill>
                <a:latin typeface="Calibri"/>
                <a:cs typeface="Calibri"/>
                <a:hlinkClick r:id="rId2"/>
              </a:rPr>
              <a:t>-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057" y="3727069"/>
            <a:ext cx="277622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260" dirty="0">
                <a:solidFill>
                  <a:srgbClr val="3D8FF0"/>
                </a:solidFill>
                <a:latin typeface="Calibri"/>
                <a:cs typeface="Calibri"/>
                <a:hlinkClick r:id="rId2"/>
              </a:rPr>
              <a:t>SpaceX</a:t>
            </a:r>
            <a:r>
              <a:rPr sz="4400" spc="-85" dirty="0">
                <a:solidFill>
                  <a:srgbClr val="3D8FF0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400" spc="95" dirty="0">
                <a:solidFill>
                  <a:srgbClr val="3D8FF0"/>
                </a:solidFill>
                <a:latin typeface="Calibri"/>
                <a:cs typeface="Calibri"/>
                <a:hlinkClick r:id="rId2"/>
              </a:rPr>
              <a:t>API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3236" y="4315586"/>
            <a:ext cx="2743200" cy="9525"/>
          </a:xfrm>
          <a:custGeom>
            <a:avLst/>
            <a:gdLst/>
            <a:ahLst/>
            <a:cxnLst/>
            <a:rect l="l" t="t" r="r" b="b"/>
            <a:pathLst>
              <a:path w="2743200" h="9525">
                <a:moveTo>
                  <a:pt x="2743149" y="0"/>
                </a:moveTo>
                <a:lnTo>
                  <a:pt x="0" y="0"/>
                </a:lnTo>
                <a:lnTo>
                  <a:pt x="0" y="9525"/>
                </a:lnTo>
                <a:lnTo>
                  <a:pt x="2743149" y="9525"/>
                </a:lnTo>
                <a:lnTo>
                  <a:pt x="2743149" y="0"/>
                </a:lnTo>
                <a:close/>
              </a:path>
            </a:pathLst>
          </a:custGeom>
          <a:solidFill>
            <a:srgbClr val="3D8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304793" y="0"/>
            <a:ext cx="7887334" cy="6858000"/>
            <a:chOff x="4304793" y="0"/>
            <a:chExt cx="7887334" cy="68580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4793" y="0"/>
              <a:ext cx="7887206" cy="68579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33925" y="0"/>
              <a:ext cx="7458075" cy="6858000"/>
            </a:xfrm>
            <a:custGeom>
              <a:avLst/>
              <a:gdLst/>
              <a:ahLst/>
              <a:cxnLst/>
              <a:rect l="l" t="t" r="r" b="b"/>
              <a:pathLst>
                <a:path w="7458075" h="6858000">
                  <a:moveTo>
                    <a:pt x="745807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458075" y="6858000"/>
                  </a:lnTo>
                  <a:lnTo>
                    <a:pt x="7458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668125" y="5638800"/>
              <a:ext cx="0" cy="599440"/>
            </a:xfrm>
            <a:custGeom>
              <a:avLst/>
              <a:gdLst/>
              <a:ahLst/>
              <a:cxnLst/>
              <a:rect l="l" t="t" r="r" b="b"/>
              <a:pathLst>
                <a:path h="599439">
                  <a:moveTo>
                    <a:pt x="0" y="0"/>
                  </a:moveTo>
                  <a:lnTo>
                    <a:pt x="0" y="599071"/>
                  </a:lnTo>
                </a:path>
              </a:pathLst>
            </a:custGeom>
            <a:ln w="3810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6350" y="600075"/>
              <a:ext cx="6057900" cy="581025"/>
            </a:xfrm>
            <a:custGeom>
              <a:avLst/>
              <a:gdLst/>
              <a:ahLst/>
              <a:cxnLst/>
              <a:rect l="l" t="t" r="r" b="b"/>
              <a:pathLst>
                <a:path w="6057900" h="581025">
                  <a:moveTo>
                    <a:pt x="5999860" y="0"/>
                  </a:moveTo>
                  <a:lnTo>
                    <a:pt x="58038" y="0"/>
                  </a:lnTo>
                  <a:lnTo>
                    <a:pt x="35468" y="4568"/>
                  </a:lnTo>
                  <a:lnTo>
                    <a:pt x="17018" y="17018"/>
                  </a:lnTo>
                  <a:lnTo>
                    <a:pt x="4568" y="35468"/>
                  </a:lnTo>
                  <a:lnTo>
                    <a:pt x="0" y="58038"/>
                  </a:lnTo>
                  <a:lnTo>
                    <a:pt x="0" y="522986"/>
                  </a:lnTo>
                  <a:lnTo>
                    <a:pt x="4568" y="545556"/>
                  </a:lnTo>
                  <a:lnTo>
                    <a:pt x="17018" y="564006"/>
                  </a:lnTo>
                  <a:lnTo>
                    <a:pt x="35468" y="576456"/>
                  </a:lnTo>
                  <a:lnTo>
                    <a:pt x="58038" y="581025"/>
                  </a:lnTo>
                  <a:lnTo>
                    <a:pt x="5999860" y="581025"/>
                  </a:lnTo>
                  <a:lnTo>
                    <a:pt x="6022431" y="576456"/>
                  </a:lnTo>
                  <a:lnTo>
                    <a:pt x="6040882" y="564006"/>
                  </a:lnTo>
                  <a:lnTo>
                    <a:pt x="6053331" y="545556"/>
                  </a:lnTo>
                  <a:lnTo>
                    <a:pt x="6057900" y="522986"/>
                  </a:lnTo>
                  <a:lnTo>
                    <a:pt x="6057900" y="58038"/>
                  </a:lnTo>
                  <a:lnTo>
                    <a:pt x="6053331" y="35468"/>
                  </a:lnTo>
                  <a:lnTo>
                    <a:pt x="6040882" y="17018"/>
                  </a:lnTo>
                  <a:lnTo>
                    <a:pt x="6022431" y="4568"/>
                  </a:lnTo>
                  <a:lnTo>
                    <a:pt x="59998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4078" y="760643"/>
              <a:ext cx="260826" cy="2599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86350" y="1323975"/>
              <a:ext cx="6057900" cy="581025"/>
            </a:xfrm>
            <a:custGeom>
              <a:avLst/>
              <a:gdLst/>
              <a:ahLst/>
              <a:cxnLst/>
              <a:rect l="l" t="t" r="r" b="b"/>
              <a:pathLst>
                <a:path w="6057900" h="581025">
                  <a:moveTo>
                    <a:pt x="5999860" y="0"/>
                  </a:moveTo>
                  <a:lnTo>
                    <a:pt x="58038" y="0"/>
                  </a:lnTo>
                  <a:lnTo>
                    <a:pt x="35468" y="4568"/>
                  </a:lnTo>
                  <a:lnTo>
                    <a:pt x="17018" y="17018"/>
                  </a:lnTo>
                  <a:lnTo>
                    <a:pt x="4568" y="35468"/>
                  </a:lnTo>
                  <a:lnTo>
                    <a:pt x="0" y="58038"/>
                  </a:lnTo>
                  <a:lnTo>
                    <a:pt x="0" y="522986"/>
                  </a:lnTo>
                  <a:lnTo>
                    <a:pt x="4568" y="545556"/>
                  </a:lnTo>
                  <a:lnTo>
                    <a:pt x="17018" y="564006"/>
                  </a:lnTo>
                  <a:lnTo>
                    <a:pt x="35468" y="576456"/>
                  </a:lnTo>
                  <a:lnTo>
                    <a:pt x="58038" y="581025"/>
                  </a:lnTo>
                  <a:lnTo>
                    <a:pt x="5999860" y="581025"/>
                  </a:lnTo>
                  <a:lnTo>
                    <a:pt x="6022431" y="576456"/>
                  </a:lnTo>
                  <a:lnTo>
                    <a:pt x="6040882" y="564006"/>
                  </a:lnTo>
                  <a:lnTo>
                    <a:pt x="6053331" y="545556"/>
                  </a:lnTo>
                  <a:lnTo>
                    <a:pt x="6057900" y="522986"/>
                  </a:lnTo>
                  <a:lnTo>
                    <a:pt x="6057900" y="58038"/>
                  </a:lnTo>
                  <a:lnTo>
                    <a:pt x="6053331" y="35468"/>
                  </a:lnTo>
                  <a:lnTo>
                    <a:pt x="6040882" y="17018"/>
                  </a:lnTo>
                  <a:lnTo>
                    <a:pt x="6022431" y="4568"/>
                  </a:lnTo>
                  <a:lnTo>
                    <a:pt x="59998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3839" y="1491438"/>
              <a:ext cx="181440" cy="24622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809615" y="741298"/>
            <a:ext cx="5086350" cy="1098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60" dirty="0">
                <a:solidFill>
                  <a:srgbClr val="252525"/>
                </a:solidFill>
                <a:latin typeface="Calibri"/>
                <a:cs typeface="Calibri"/>
              </a:rPr>
              <a:t>Requesting</a:t>
            </a:r>
            <a:r>
              <a:rPr sz="1550" spc="6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rocket</a:t>
            </a:r>
            <a:r>
              <a:rPr sz="15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75" dirty="0">
                <a:solidFill>
                  <a:srgbClr val="252525"/>
                </a:solidFill>
                <a:latin typeface="Calibri"/>
                <a:cs typeface="Calibri"/>
              </a:rPr>
              <a:t>launch</a:t>
            </a:r>
            <a:r>
              <a:rPr sz="155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50" dirty="0">
                <a:solidFill>
                  <a:srgbClr val="252525"/>
                </a:solidFill>
                <a:latin typeface="Calibri"/>
                <a:cs typeface="Calibri"/>
              </a:rPr>
              <a:t>date</a:t>
            </a:r>
            <a:r>
              <a:rPr sz="155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55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100" dirty="0">
                <a:solidFill>
                  <a:srgbClr val="252525"/>
                </a:solidFill>
                <a:latin typeface="Calibri"/>
                <a:cs typeface="Calibri"/>
              </a:rPr>
              <a:t>SpaceX</a:t>
            </a:r>
            <a:r>
              <a:rPr sz="155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52525"/>
                </a:solidFill>
                <a:latin typeface="Calibri"/>
                <a:cs typeface="Calibri"/>
              </a:rPr>
              <a:t>API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730"/>
              </a:lnSpc>
              <a:spcBef>
                <a:spcPts val="1180"/>
              </a:spcBef>
            </a:pPr>
            <a:r>
              <a:rPr sz="1550" spc="65" dirty="0">
                <a:solidFill>
                  <a:srgbClr val="252525"/>
                </a:solidFill>
                <a:latin typeface="Calibri"/>
                <a:cs typeface="Calibri"/>
              </a:rPr>
              <a:t>Decoding</a:t>
            </a:r>
            <a:r>
              <a:rPr sz="15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70" dirty="0">
                <a:solidFill>
                  <a:srgbClr val="252525"/>
                </a:solidFill>
                <a:latin typeface="Calibri"/>
                <a:cs typeface="Calibri"/>
              </a:rPr>
              <a:t>response</a:t>
            </a:r>
            <a:r>
              <a:rPr sz="155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60" dirty="0">
                <a:solidFill>
                  <a:srgbClr val="252525"/>
                </a:solidFill>
                <a:latin typeface="Calibri"/>
                <a:cs typeface="Calibri"/>
              </a:rPr>
              <a:t>content</a:t>
            </a:r>
            <a:r>
              <a:rPr sz="155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65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5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.json()</a:t>
            </a:r>
            <a:r>
              <a:rPr sz="155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7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550" spc="1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turning</a:t>
            </a:r>
            <a:r>
              <a:rPr sz="1550" spc="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52525"/>
                </a:solidFill>
                <a:latin typeface="Calibri"/>
                <a:cs typeface="Calibri"/>
              </a:rPr>
              <a:t>it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55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8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5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dataframe</a:t>
            </a:r>
            <a:r>
              <a:rPr sz="1550" spc="3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65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55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52525"/>
                </a:solidFill>
                <a:latin typeface="Calibri"/>
                <a:cs typeface="Calibri"/>
              </a:rPr>
              <a:t>.json_normalize()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86350" y="2047875"/>
            <a:ext cx="6057900" cy="581025"/>
            <a:chOff x="5086350" y="2047875"/>
            <a:chExt cx="6057900" cy="581025"/>
          </a:xfrm>
        </p:grpSpPr>
        <p:sp>
          <p:nvSpPr>
            <p:cNvPr id="18" name="object 18"/>
            <p:cNvSpPr/>
            <p:nvPr/>
          </p:nvSpPr>
          <p:spPr>
            <a:xfrm>
              <a:off x="5086350" y="2047875"/>
              <a:ext cx="6057900" cy="581025"/>
            </a:xfrm>
            <a:custGeom>
              <a:avLst/>
              <a:gdLst/>
              <a:ahLst/>
              <a:cxnLst/>
              <a:rect l="l" t="t" r="r" b="b"/>
              <a:pathLst>
                <a:path w="6057900" h="581025">
                  <a:moveTo>
                    <a:pt x="5999860" y="0"/>
                  </a:moveTo>
                  <a:lnTo>
                    <a:pt x="58038" y="0"/>
                  </a:lnTo>
                  <a:lnTo>
                    <a:pt x="35468" y="4568"/>
                  </a:lnTo>
                  <a:lnTo>
                    <a:pt x="17018" y="17018"/>
                  </a:lnTo>
                  <a:lnTo>
                    <a:pt x="4568" y="35468"/>
                  </a:lnTo>
                  <a:lnTo>
                    <a:pt x="0" y="58038"/>
                  </a:lnTo>
                  <a:lnTo>
                    <a:pt x="0" y="522986"/>
                  </a:lnTo>
                  <a:lnTo>
                    <a:pt x="4568" y="545556"/>
                  </a:lnTo>
                  <a:lnTo>
                    <a:pt x="17018" y="564006"/>
                  </a:lnTo>
                  <a:lnTo>
                    <a:pt x="35468" y="576456"/>
                  </a:lnTo>
                  <a:lnTo>
                    <a:pt x="58038" y="581025"/>
                  </a:lnTo>
                  <a:lnTo>
                    <a:pt x="5999860" y="581025"/>
                  </a:lnTo>
                  <a:lnTo>
                    <a:pt x="6022431" y="576456"/>
                  </a:lnTo>
                  <a:lnTo>
                    <a:pt x="6040882" y="564006"/>
                  </a:lnTo>
                  <a:lnTo>
                    <a:pt x="6053331" y="545556"/>
                  </a:lnTo>
                  <a:lnTo>
                    <a:pt x="6057900" y="522986"/>
                  </a:lnTo>
                  <a:lnTo>
                    <a:pt x="6057900" y="58038"/>
                  </a:lnTo>
                  <a:lnTo>
                    <a:pt x="6053331" y="35468"/>
                  </a:lnTo>
                  <a:lnTo>
                    <a:pt x="6040882" y="17018"/>
                  </a:lnTo>
                  <a:lnTo>
                    <a:pt x="6022431" y="4568"/>
                  </a:lnTo>
                  <a:lnTo>
                    <a:pt x="59998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0879" y="2228297"/>
              <a:ext cx="155520" cy="21369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809615" y="2078291"/>
            <a:ext cx="4973955" cy="4857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90"/>
              </a:spcBef>
            </a:pPr>
            <a:r>
              <a:rPr sz="1550" spc="60" dirty="0">
                <a:solidFill>
                  <a:srgbClr val="252525"/>
                </a:solidFill>
                <a:latin typeface="Calibri"/>
                <a:cs typeface="Calibri"/>
              </a:rPr>
              <a:t>Requesting</a:t>
            </a:r>
            <a:r>
              <a:rPr sz="155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55" dirty="0">
                <a:solidFill>
                  <a:srgbClr val="252525"/>
                </a:solidFill>
                <a:latin typeface="Calibri"/>
                <a:cs typeface="Calibri"/>
              </a:rPr>
              <a:t>needed</a:t>
            </a:r>
            <a:r>
              <a:rPr sz="155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information</a:t>
            </a:r>
            <a:r>
              <a:rPr sz="1550" spc="1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55" dirty="0">
                <a:solidFill>
                  <a:srgbClr val="252525"/>
                </a:solidFill>
                <a:latin typeface="Calibri"/>
                <a:cs typeface="Calibri"/>
              </a:rPr>
              <a:t>about</a:t>
            </a:r>
            <a:r>
              <a:rPr sz="155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50" spc="11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85" dirty="0">
                <a:solidFill>
                  <a:srgbClr val="252525"/>
                </a:solidFill>
                <a:latin typeface="Calibri"/>
                <a:cs typeface="Calibri"/>
              </a:rPr>
              <a:t>launches</a:t>
            </a:r>
            <a:r>
              <a:rPr sz="15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52525"/>
                </a:solidFill>
                <a:latin typeface="Calibri"/>
                <a:cs typeface="Calibri"/>
              </a:rPr>
              <a:t>from </a:t>
            </a:r>
            <a:r>
              <a:rPr sz="1550" spc="100" dirty="0">
                <a:solidFill>
                  <a:srgbClr val="252525"/>
                </a:solidFill>
                <a:latin typeface="Calibri"/>
                <a:cs typeface="Calibri"/>
              </a:rPr>
              <a:t>SpaceX</a:t>
            </a:r>
            <a:r>
              <a:rPr sz="155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API</a:t>
            </a:r>
            <a:r>
              <a:rPr sz="1550" spc="1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155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45" dirty="0">
                <a:solidFill>
                  <a:srgbClr val="252525"/>
                </a:solidFill>
                <a:latin typeface="Calibri"/>
                <a:cs typeface="Calibri"/>
              </a:rPr>
              <a:t>applying</a:t>
            </a:r>
            <a:r>
              <a:rPr sz="1550" spc="1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90" dirty="0">
                <a:solidFill>
                  <a:srgbClr val="252525"/>
                </a:solidFill>
                <a:latin typeface="Calibri"/>
                <a:cs typeface="Calibri"/>
              </a:rPr>
              <a:t>custom</a:t>
            </a:r>
            <a:r>
              <a:rPr sz="155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55" dirty="0">
                <a:solidFill>
                  <a:srgbClr val="252525"/>
                </a:solidFill>
                <a:latin typeface="Calibri"/>
                <a:cs typeface="Calibri"/>
              </a:rPr>
              <a:t>functions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086350" y="2771775"/>
            <a:ext cx="6057900" cy="581025"/>
            <a:chOff x="5086350" y="2771775"/>
            <a:chExt cx="6057900" cy="581025"/>
          </a:xfrm>
        </p:grpSpPr>
        <p:sp>
          <p:nvSpPr>
            <p:cNvPr id="22" name="object 22"/>
            <p:cNvSpPr/>
            <p:nvPr/>
          </p:nvSpPr>
          <p:spPr>
            <a:xfrm>
              <a:off x="5086350" y="2771775"/>
              <a:ext cx="6057900" cy="581025"/>
            </a:xfrm>
            <a:custGeom>
              <a:avLst/>
              <a:gdLst/>
              <a:ahLst/>
              <a:cxnLst/>
              <a:rect l="l" t="t" r="r" b="b"/>
              <a:pathLst>
                <a:path w="6057900" h="581025">
                  <a:moveTo>
                    <a:pt x="5999860" y="0"/>
                  </a:moveTo>
                  <a:lnTo>
                    <a:pt x="58038" y="0"/>
                  </a:lnTo>
                  <a:lnTo>
                    <a:pt x="35468" y="4568"/>
                  </a:lnTo>
                  <a:lnTo>
                    <a:pt x="17018" y="17018"/>
                  </a:lnTo>
                  <a:lnTo>
                    <a:pt x="4568" y="35468"/>
                  </a:lnTo>
                  <a:lnTo>
                    <a:pt x="0" y="58038"/>
                  </a:lnTo>
                  <a:lnTo>
                    <a:pt x="0" y="522986"/>
                  </a:lnTo>
                  <a:lnTo>
                    <a:pt x="4568" y="545556"/>
                  </a:lnTo>
                  <a:lnTo>
                    <a:pt x="17018" y="564006"/>
                  </a:lnTo>
                  <a:lnTo>
                    <a:pt x="35468" y="576456"/>
                  </a:lnTo>
                  <a:lnTo>
                    <a:pt x="58038" y="581025"/>
                  </a:lnTo>
                  <a:lnTo>
                    <a:pt x="5999860" y="581025"/>
                  </a:lnTo>
                  <a:lnTo>
                    <a:pt x="6022431" y="576456"/>
                  </a:lnTo>
                  <a:lnTo>
                    <a:pt x="6040882" y="564006"/>
                  </a:lnTo>
                  <a:lnTo>
                    <a:pt x="6053331" y="545556"/>
                  </a:lnTo>
                  <a:lnTo>
                    <a:pt x="6057900" y="522986"/>
                  </a:lnTo>
                  <a:lnTo>
                    <a:pt x="6057900" y="58038"/>
                  </a:lnTo>
                  <a:lnTo>
                    <a:pt x="6053331" y="35468"/>
                  </a:lnTo>
                  <a:lnTo>
                    <a:pt x="6040882" y="17018"/>
                  </a:lnTo>
                  <a:lnTo>
                    <a:pt x="6022431" y="4568"/>
                  </a:lnTo>
                  <a:lnTo>
                    <a:pt x="59998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6535" y="2925069"/>
              <a:ext cx="276225" cy="265430"/>
            </a:xfrm>
            <a:custGeom>
              <a:avLst/>
              <a:gdLst/>
              <a:ahLst/>
              <a:cxnLst/>
              <a:rect l="l" t="t" r="r" b="b"/>
              <a:pathLst>
                <a:path w="276225" h="265430">
                  <a:moveTo>
                    <a:pt x="162000" y="0"/>
                  </a:moveTo>
                  <a:lnTo>
                    <a:pt x="23327" y="50070"/>
                  </a:lnTo>
                  <a:lnTo>
                    <a:pt x="9719" y="95134"/>
                  </a:lnTo>
                  <a:lnTo>
                    <a:pt x="10367" y="100141"/>
                  </a:lnTo>
                  <a:lnTo>
                    <a:pt x="11339" y="104814"/>
                  </a:lnTo>
                  <a:lnTo>
                    <a:pt x="4920" y="111944"/>
                  </a:lnTo>
                  <a:lnTo>
                    <a:pt x="1538" y="121546"/>
                  </a:lnTo>
                  <a:lnTo>
                    <a:pt x="222" y="132463"/>
                  </a:lnTo>
                  <a:lnTo>
                    <a:pt x="0" y="143536"/>
                  </a:lnTo>
                  <a:lnTo>
                    <a:pt x="516" y="152063"/>
                  </a:lnTo>
                  <a:lnTo>
                    <a:pt x="2187" y="159934"/>
                  </a:lnTo>
                  <a:lnTo>
                    <a:pt x="5194" y="166865"/>
                  </a:lnTo>
                  <a:lnTo>
                    <a:pt x="9720" y="172577"/>
                  </a:lnTo>
                  <a:lnTo>
                    <a:pt x="8100" y="178251"/>
                  </a:lnTo>
                  <a:lnTo>
                    <a:pt x="9072" y="185261"/>
                  </a:lnTo>
                  <a:lnTo>
                    <a:pt x="9072" y="193606"/>
                  </a:lnTo>
                  <a:lnTo>
                    <a:pt x="9882" y="204502"/>
                  </a:lnTo>
                  <a:lnTo>
                    <a:pt x="12636" y="214177"/>
                  </a:lnTo>
                  <a:lnTo>
                    <a:pt x="17820" y="221912"/>
                  </a:lnTo>
                  <a:lnTo>
                    <a:pt x="25920" y="226987"/>
                  </a:lnTo>
                  <a:lnTo>
                    <a:pt x="115993" y="265375"/>
                  </a:lnTo>
                  <a:lnTo>
                    <a:pt x="166785" y="243677"/>
                  </a:lnTo>
                  <a:lnTo>
                    <a:pt x="116641" y="243677"/>
                  </a:lnTo>
                  <a:lnTo>
                    <a:pt x="26244" y="206958"/>
                  </a:lnTo>
                  <a:lnTo>
                    <a:pt x="26244" y="180922"/>
                  </a:lnTo>
                  <a:lnTo>
                    <a:pt x="76452" y="180922"/>
                  </a:lnTo>
                  <a:lnTo>
                    <a:pt x="17496" y="156888"/>
                  </a:lnTo>
                  <a:lnTo>
                    <a:pt x="17495" y="126845"/>
                  </a:lnTo>
                  <a:lnTo>
                    <a:pt x="84535" y="126845"/>
                  </a:lnTo>
                  <a:lnTo>
                    <a:pt x="27216" y="103479"/>
                  </a:lnTo>
                  <a:lnTo>
                    <a:pt x="27216" y="73437"/>
                  </a:lnTo>
                  <a:lnTo>
                    <a:pt x="204811" y="73437"/>
                  </a:lnTo>
                  <a:lnTo>
                    <a:pt x="246565" y="56079"/>
                  </a:lnTo>
                  <a:lnTo>
                    <a:pt x="259201" y="56079"/>
                  </a:lnTo>
                  <a:lnTo>
                    <a:pt x="259201" y="50738"/>
                  </a:lnTo>
                  <a:lnTo>
                    <a:pt x="276049" y="43394"/>
                  </a:lnTo>
                  <a:lnTo>
                    <a:pt x="162000" y="0"/>
                  </a:lnTo>
                  <a:close/>
                </a:path>
                <a:path w="276225" h="265430">
                  <a:moveTo>
                    <a:pt x="258553" y="158223"/>
                  </a:moveTo>
                  <a:lnTo>
                    <a:pt x="246241" y="158223"/>
                  </a:lnTo>
                  <a:lnTo>
                    <a:pt x="245917" y="188599"/>
                  </a:lnTo>
                  <a:lnTo>
                    <a:pt x="116641" y="243677"/>
                  </a:lnTo>
                  <a:lnTo>
                    <a:pt x="166785" y="243677"/>
                  </a:lnTo>
                  <a:lnTo>
                    <a:pt x="275401" y="197278"/>
                  </a:lnTo>
                  <a:lnTo>
                    <a:pt x="258553" y="190936"/>
                  </a:lnTo>
                  <a:lnTo>
                    <a:pt x="258553" y="158223"/>
                  </a:lnTo>
                  <a:close/>
                </a:path>
                <a:path w="276225" h="265430">
                  <a:moveTo>
                    <a:pt x="76452" y="180922"/>
                  </a:moveTo>
                  <a:lnTo>
                    <a:pt x="26244" y="180922"/>
                  </a:lnTo>
                  <a:lnTo>
                    <a:pt x="106921" y="214970"/>
                  </a:lnTo>
                  <a:lnTo>
                    <a:pt x="159370" y="193606"/>
                  </a:lnTo>
                  <a:lnTo>
                    <a:pt x="107569" y="193606"/>
                  </a:lnTo>
                  <a:lnTo>
                    <a:pt x="76452" y="180922"/>
                  </a:lnTo>
                  <a:close/>
                </a:path>
                <a:path w="276225" h="265430">
                  <a:moveTo>
                    <a:pt x="249481" y="110155"/>
                  </a:moveTo>
                  <a:lnTo>
                    <a:pt x="237169" y="110155"/>
                  </a:lnTo>
                  <a:lnTo>
                    <a:pt x="237169" y="138528"/>
                  </a:lnTo>
                  <a:lnTo>
                    <a:pt x="236845" y="138528"/>
                  </a:lnTo>
                  <a:lnTo>
                    <a:pt x="107569" y="193606"/>
                  </a:lnTo>
                  <a:lnTo>
                    <a:pt x="159370" y="193606"/>
                  </a:lnTo>
                  <a:lnTo>
                    <a:pt x="246241" y="158223"/>
                  </a:lnTo>
                  <a:lnTo>
                    <a:pt x="258553" y="158223"/>
                  </a:lnTo>
                  <a:lnTo>
                    <a:pt x="258553" y="154217"/>
                  </a:lnTo>
                  <a:lnTo>
                    <a:pt x="275401" y="146874"/>
                  </a:lnTo>
                  <a:lnTo>
                    <a:pt x="249481" y="136859"/>
                  </a:lnTo>
                  <a:lnTo>
                    <a:pt x="249481" y="110155"/>
                  </a:lnTo>
                  <a:close/>
                </a:path>
                <a:path w="276225" h="265430">
                  <a:moveTo>
                    <a:pt x="84535" y="126845"/>
                  </a:moveTo>
                  <a:lnTo>
                    <a:pt x="17495" y="126845"/>
                  </a:lnTo>
                  <a:lnTo>
                    <a:pt x="110160" y="164899"/>
                  </a:lnTo>
                  <a:lnTo>
                    <a:pt x="167469" y="140198"/>
                  </a:lnTo>
                  <a:lnTo>
                    <a:pt x="117288" y="140198"/>
                  </a:lnTo>
                  <a:lnTo>
                    <a:pt x="84535" y="126845"/>
                  </a:lnTo>
                  <a:close/>
                </a:path>
                <a:path w="276225" h="265430">
                  <a:moveTo>
                    <a:pt x="259201" y="56079"/>
                  </a:moveTo>
                  <a:lnTo>
                    <a:pt x="246565" y="56079"/>
                  </a:lnTo>
                  <a:lnTo>
                    <a:pt x="246565" y="84786"/>
                  </a:lnTo>
                  <a:lnTo>
                    <a:pt x="117288" y="140198"/>
                  </a:lnTo>
                  <a:lnTo>
                    <a:pt x="167469" y="140198"/>
                  </a:lnTo>
                  <a:lnTo>
                    <a:pt x="237169" y="110155"/>
                  </a:lnTo>
                  <a:lnTo>
                    <a:pt x="249481" y="110155"/>
                  </a:lnTo>
                  <a:lnTo>
                    <a:pt x="249481" y="104814"/>
                  </a:lnTo>
                  <a:lnTo>
                    <a:pt x="276049" y="93465"/>
                  </a:lnTo>
                  <a:lnTo>
                    <a:pt x="259201" y="87123"/>
                  </a:lnTo>
                  <a:lnTo>
                    <a:pt x="259201" y="56079"/>
                  </a:lnTo>
                  <a:close/>
                </a:path>
                <a:path w="276225" h="265430">
                  <a:moveTo>
                    <a:pt x="204811" y="73437"/>
                  </a:moveTo>
                  <a:lnTo>
                    <a:pt x="27216" y="73437"/>
                  </a:lnTo>
                  <a:lnTo>
                    <a:pt x="117288" y="109821"/>
                  </a:lnTo>
                  <a:lnTo>
                    <a:pt x="204811" y="73437"/>
                  </a:lnTo>
                  <a:close/>
                </a:path>
              </a:pathLst>
            </a:custGeom>
            <a:solidFill>
              <a:srgbClr val="FD5D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809615" y="2912173"/>
            <a:ext cx="463613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75" dirty="0">
                <a:solidFill>
                  <a:srgbClr val="252525"/>
                </a:solidFill>
                <a:latin typeface="Calibri"/>
                <a:cs typeface="Calibri"/>
              </a:rPr>
              <a:t>Constructing</a:t>
            </a:r>
            <a:r>
              <a:rPr sz="155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55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55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we</a:t>
            </a:r>
            <a:r>
              <a:rPr sz="155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60" dirty="0">
                <a:solidFill>
                  <a:srgbClr val="252525"/>
                </a:solidFill>
                <a:latin typeface="Calibri"/>
                <a:cs typeface="Calibri"/>
              </a:rPr>
              <a:t>have</a:t>
            </a:r>
            <a:r>
              <a:rPr sz="155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50" dirty="0">
                <a:solidFill>
                  <a:srgbClr val="252525"/>
                </a:solidFill>
                <a:latin typeface="Calibri"/>
                <a:cs typeface="Calibri"/>
              </a:rPr>
              <a:t>obtained</a:t>
            </a:r>
            <a:r>
              <a:rPr sz="1550" spc="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55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8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55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35" dirty="0">
                <a:solidFill>
                  <a:srgbClr val="252525"/>
                </a:solidFill>
                <a:latin typeface="Calibri"/>
                <a:cs typeface="Calibri"/>
              </a:rPr>
              <a:t>dictionary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86350" y="3495675"/>
            <a:ext cx="6057900" cy="571500"/>
            <a:chOff x="5086350" y="3495675"/>
            <a:chExt cx="6057900" cy="571500"/>
          </a:xfrm>
        </p:grpSpPr>
        <p:sp>
          <p:nvSpPr>
            <p:cNvPr id="26" name="object 26"/>
            <p:cNvSpPr/>
            <p:nvPr/>
          </p:nvSpPr>
          <p:spPr>
            <a:xfrm>
              <a:off x="5086350" y="3495675"/>
              <a:ext cx="6057900" cy="571500"/>
            </a:xfrm>
            <a:custGeom>
              <a:avLst/>
              <a:gdLst/>
              <a:ahLst/>
              <a:cxnLst/>
              <a:rect l="l" t="t" r="r" b="b"/>
              <a:pathLst>
                <a:path w="6057900" h="571500">
                  <a:moveTo>
                    <a:pt x="6000750" y="0"/>
                  </a:moveTo>
                  <a:lnTo>
                    <a:pt x="57150" y="0"/>
                  </a:ln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0" y="514350"/>
                  </a:lnTo>
                  <a:lnTo>
                    <a:pt x="4482" y="536620"/>
                  </a:lnTo>
                  <a:lnTo>
                    <a:pt x="16716" y="554783"/>
                  </a:lnTo>
                  <a:lnTo>
                    <a:pt x="34879" y="567017"/>
                  </a:lnTo>
                  <a:lnTo>
                    <a:pt x="57150" y="571500"/>
                  </a:lnTo>
                  <a:lnTo>
                    <a:pt x="6000750" y="571500"/>
                  </a:lnTo>
                  <a:lnTo>
                    <a:pt x="6023020" y="567017"/>
                  </a:lnTo>
                  <a:lnTo>
                    <a:pt x="6041183" y="554783"/>
                  </a:lnTo>
                  <a:lnTo>
                    <a:pt x="6053417" y="536620"/>
                  </a:lnTo>
                  <a:lnTo>
                    <a:pt x="6057900" y="514350"/>
                  </a:lnTo>
                  <a:lnTo>
                    <a:pt x="6057900" y="57150"/>
                  </a:lnTo>
                  <a:lnTo>
                    <a:pt x="6053417" y="34879"/>
                  </a:lnTo>
                  <a:lnTo>
                    <a:pt x="6041183" y="16716"/>
                  </a:lnTo>
                  <a:lnTo>
                    <a:pt x="6023020" y="4482"/>
                  </a:lnTo>
                  <a:lnTo>
                    <a:pt x="6000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81993" y="3675252"/>
              <a:ext cx="285115" cy="217170"/>
            </a:xfrm>
            <a:custGeom>
              <a:avLst/>
              <a:gdLst/>
              <a:ahLst/>
              <a:cxnLst/>
              <a:rect l="l" t="t" r="r" b="b"/>
              <a:pathLst>
                <a:path w="285114" h="217170">
                  <a:moveTo>
                    <a:pt x="199910" y="92887"/>
                  </a:moveTo>
                  <a:lnTo>
                    <a:pt x="168478" y="92887"/>
                  </a:lnTo>
                  <a:lnTo>
                    <a:pt x="168478" y="102908"/>
                  </a:lnTo>
                  <a:lnTo>
                    <a:pt x="199910" y="102908"/>
                  </a:lnTo>
                  <a:lnTo>
                    <a:pt x="199910" y="92887"/>
                  </a:lnTo>
                  <a:close/>
                </a:path>
                <a:path w="285114" h="217170">
                  <a:moveTo>
                    <a:pt x="213842" y="72859"/>
                  </a:moveTo>
                  <a:lnTo>
                    <a:pt x="168478" y="72859"/>
                  </a:lnTo>
                  <a:lnTo>
                    <a:pt x="168478" y="82880"/>
                  </a:lnTo>
                  <a:lnTo>
                    <a:pt x="213842" y="82880"/>
                  </a:lnTo>
                  <a:lnTo>
                    <a:pt x="213842" y="72859"/>
                  </a:lnTo>
                  <a:close/>
                </a:path>
                <a:path w="285114" h="217170">
                  <a:moveTo>
                    <a:pt x="213842" y="52832"/>
                  </a:moveTo>
                  <a:lnTo>
                    <a:pt x="168478" y="52832"/>
                  </a:lnTo>
                  <a:lnTo>
                    <a:pt x="168478" y="62852"/>
                  </a:lnTo>
                  <a:lnTo>
                    <a:pt x="213842" y="62852"/>
                  </a:lnTo>
                  <a:lnTo>
                    <a:pt x="213842" y="52832"/>
                  </a:lnTo>
                  <a:close/>
                </a:path>
                <a:path w="285114" h="217170">
                  <a:moveTo>
                    <a:pt x="252717" y="12"/>
                  </a:moveTo>
                  <a:lnTo>
                    <a:pt x="32397" y="0"/>
                  </a:lnTo>
                  <a:lnTo>
                    <a:pt x="32397" y="19342"/>
                  </a:lnTo>
                  <a:lnTo>
                    <a:pt x="32397" y="149517"/>
                  </a:lnTo>
                  <a:lnTo>
                    <a:pt x="32397" y="170141"/>
                  </a:lnTo>
                  <a:lnTo>
                    <a:pt x="252717" y="170141"/>
                  </a:lnTo>
                  <a:lnTo>
                    <a:pt x="252717" y="149644"/>
                  </a:lnTo>
                  <a:lnTo>
                    <a:pt x="252717" y="149517"/>
                  </a:lnTo>
                  <a:lnTo>
                    <a:pt x="252717" y="19456"/>
                  </a:lnTo>
                  <a:lnTo>
                    <a:pt x="233286" y="19456"/>
                  </a:lnTo>
                  <a:lnTo>
                    <a:pt x="233286" y="149517"/>
                  </a:lnTo>
                  <a:lnTo>
                    <a:pt x="149034" y="149517"/>
                  </a:lnTo>
                  <a:lnTo>
                    <a:pt x="149034" y="19456"/>
                  </a:lnTo>
                  <a:lnTo>
                    <a:pt x="136080" y="19456"/>
                  </a:lnTo>
                  <a:lnTo>
                    <a:pt x="136080" y="149517"/>
                  </a:lnTo>
                  <a:lnTo>
                    <a:pt x="51841" y="149517"/>
                  </a:lnTo>
                  <a:lnTo>
                    <a:pt x="51841" y="19342"/>
                  </a:lnTo>
                  <a:lnTo>
                    <a:pt x="252717" y="19342"/>
                  </a:lnTo>
                  <a:lnTo>
                    <a:pt x="252717" y="12"/>
                  </a:lnTo>
                  <a:close/>
                </a:path>
                <a:path w="285114" h="217170">
                  <a:moveTo>
                    <a:pt x="285115" y="19342"/>
                  </a:moveTo>
                  <a:lnTo>
                    <a:pt x="265684" y="19342"/>
                  </a:lnTo>
                  <a:lnTo>
                    <a:pt x="265684" y="183032"/>
                  </a:lnTo>
                  <a:lnTo>
                    <a:pt x="19443" y="183032"/>
                  </a:lnTo>
                  <a:lnTo>
                    <a:pt x="19443" y="19342"/>
                  </a:lnTo>
                  <a:lnTo>
                    <a:pt x="0" y="19342"/>
                  </a:lnTo>
                  <a:lnTo>
                    <a:pt x="0" y="183032"/>
                  </a:lnTo>
                  <a:lnTo>
                    <a:pt x="0" y="206235"/>
                  </a:lnTo>
                  <a:lnTo>
                    <a:pt x="113398" y="206235"/>
                  </a:lnTo>
                  <a:lnTo>
                    <a:pt x="113398" y="212674"/>
                  </a:lnTo>
                  <a:lnTo>
                    <a:pt x="115874" y="212674"/>
                  </a:lnTo>
                  <a:lnTo>
                    <a:pt x="115874" y="216547"/>
                  </a:lnTo>
                  <a:lnTo>
                    <a:pt x="169240" y="216547"/>
                  </a:lnTo>
                  <a:lnTo>
                    <a:pt x="169240" y="212674"/>
                  </a:lnTo>
                  <a:lnTo>
                    <a:pt x="171716" y="212674"/>
                  </a:lnTo>
                  <a:lnTo>
                    <a:pt x="171716" y="206235"/>
                  </a:lnTo>
                  <a:lnTo>
                    <a:pt x="285115" y="206235"/>
                  </a:lnTo>
                  <a:lnTo>
                    <a:pt x="285115" y="183032"/>
                  </a:lnTo>
                  <a:lnTo>
                    <a:pt x="285115" y="19342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809615" y="3636264"/>
            <a:ext cx="357124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60" dirty="0">
                <a:solidFill>
                  <a:srgbClr val="252525"/>
                </a:solidFill>
                <a:latin typeface="Calibri"/>
                <a:cs typeface="Calibri"/>
              </a:rPr>
              <a:t>Creating</a:t>
            </a:r>
            <a:r>
              <a:rPr sz="155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8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55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dataframe</a:t>
            </a:r>
            <a:r>
              <a:rPr sz="1550" spc="3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550" spc="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50" spc="35" dirty="0">
                <a:solidFill>
                  <a:srgbClr val="252525"/>
                </a:solidFill>
                <a:latin typeface="Calibri"/>
                <a:cs typeface="Calibri"/>
              </a:rPr>
              <a:t> dictionary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86350" y="4219575"/>
            <a:ext cx="6057900" cy="2019300"/>
            <a:chOff x="5086350" y="4219575"/>
            <a:chExt cx="6057900" cy="2019300"/>
          </a:xfrm>
        </p:grpSpPr>
        <p:sp>
          <p:nvSpPr>
            <p:cNvPr id="30" name="object 30"/>
            <p:cNvSpPr/>
            <p:nvPr/>
          </p:nvSpPr>
          <p:spPr>
            <a:xfrm>
              <a:off x="5086350" y="4219575"/>
              <a:ext cx="6057900" cy="571500"/>
            </a:xfrm>
            <a:custGeom>
              <a:avLst/>
              <a:gdLst/>
              <a:ahLst/>
              <a:cxnLst/>
              <a:rect l="l" t="t" r="r" b="b"/>
              <a:pathLst>
                <a:path w="6057900" h="571500">
                  <a:moveTo>
                    <a:pt x="6000750" y="0"/>
                  </a:moveTo>
                  <a:lnTo>
                    <a:pt x="57150" y="0"/>
                  </a:lnTo>
                  <a:lnTo>
                    <a:pt x="34879" y="4482"/>
                  </a:lnTo>
                  <a:lnTo>
                    <a:pt x="16716" y="16716"/>
                  </a:lnTo>
                  <a:lnTo>
                    <a:pt x="4482" y="34879"/>
                  </a:lnTo>
                  <a:lnTo>
                    <a:pt x="0" y="57150"/>
                  </a:lnTo>
                  <a:lnTo>
                    <a:pt x="0" y="514350"/>
                  </a:lnTo>
                  <a:lnTo>
                    <a:pt x="4482" y="536620"/>
                  </a:lnTo>
                  <a:lnTo>
                    <a:pt x="16716" y="554783"/>
                  </a:lnTo>
                  <a:lnTo>
                    <a:pt x="34879" y="567017"/>
                  </a:lnTo>
                  <a:lnTo>
                    <a:pt x="57150" y="571500"/>
                  </a:lnTo>
                  <a:lnTo>
                    <a:pt x="6000750" y="571500"/>
                  </a:lnTo>
                  <a:lnTo>
                    <a:pt x="6023020" y="567017"/>
                  </a:lnTo>
                  <a:lnTo>
                    <a:pt x="6041183" y="554783"/>
                  </a:lnTo>
                  <a:lnTo>
                    <a:pt x="6053417" y="536620"/>
                  </a:lnTo>
                  <a:lnTo>
                    <a:pt x="6057900" y="514350"/>
                  </a:lnTo>
                  <a:lnTo>
                    <a:pt x="6057900" y="57150"/>
                  </a:lnTo>
                  <a:lnTo>
                    <a:pt x="6053417" y="34879"/>
                  </a:lnTo>
                  <a:lnTo>
                    <a:pt x="6041183" y="16716"/>
                  </a:lnTo>
                  <a:lnTo>
                    <a:pt x="6023020" y="4482"/>
                  </a:lnTo>
                  <a:lnTo>
                    <a:pt x="6000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780" y="4400241"/>
              <a:ext cx="252621" cy="21258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086350" y="4933950"/>
              <a:ext cx="6057900" cy="581025"/>
            </a:xfrm>
            <a:custGeom>
              <a:avLst/>
              <a:gdLst/>
              <a:ahLst/>
              <a:cxnLst/>
              <a:rect l="l" t="t" r="r" b="b"/>
              <a:pathLst>
                <a:path w="6057900" h="581025">
                  <a:moveTo>
                    <a:pt x="5999860" y="0"/>
                  </a:moveTo>
                  <a:lnTo>
                    <a:pt x="58038" y="0"/>
                  </a:lnTo>
                  <a:lnTo>
                    <a:pt x="35468" y="4568"/>
                  </a:lnTo>
                  <a:lnTo>
                    <a:pt x="17018" y="17018"/>
                  </a:lnTo>
                  <a:lnTo>
                    <a:pt x="4568" y="35468"/>
                  </a:lnTo>
                  <a:lnTo>
                    <a:pt x="0" y="58038"/>
                  </a:lnTo>
                  <a:lnTo>
                    <a:pt x="0" y="522986"/>
                  </a:lnTo>
                  <a:lnTo>
                    <a:pt x="4568" y="545556"/>
                  </a:lnTo>
                  <a:lnTo>
                    <a:pt x="17018" y="564007"/>
                  </a:lnTo>
                  <a:lnTo>
                    <a:pt x="35468" y="576456"/>
                  </a:lnTo>
                  <a:lnTo>
                    <a:pt x="58038" y="581025"/>
                  </a:lnTo>
                  <a:lnTo>
                    <a:pt x="5999860" y="581025"/>
                  </a:lnTo>
                  <a:lnTo>
                    <a:pt x="6022431" y="576456"/>
                  </a:lnTo>
                  <a:lnTo>
                    <a:pt x="6040882" y="564007"/>
                  </a:lnTo>
                  <a:lnTo>
                    <a:pt x="6053331" y="545556"/>
                  </a:lnTo>
                  <a:lnTo>
                    <a:pt x="6057900" y="522986"/>
                  </a:lnTo>
                  <a:lnTo>
                    <a:pt x="6057900" y="58038"/>
                  </a:lnTo>
                  <a:lnTo>
                    <a:pt x="6053331" y="35468"/>
                  </a:lnTo>
                  <a:lnTo>
                    <a:pt x="6040882" y="17018"/>
                  </a:lnTo>
                  <a:lnTo>
                    <a:pt x="6022431" y="4568"/>
                  </a:lnTo>
                  <a:lnTo>
                    <a:pt x="59998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6496" y="5095977"/>
              <a:ext cx="255904" cy="264160"/>
            </a:xfrm>
            <a:custGeom>
              <a:avLst/>
              <a:gdLst/>
              <a:ahLst/>
              <a:cxnLst/>
              <a:rect l="l" t="t" r="r" b="b"/>
              <a:pathLst>
                <a:path w="255904" h="264160">
                  <a:moveTo>
                    <a:pt x="60062" y="174027"/>
                  </a:moveTo>
                  <a:lnTo>
                    <a:pt x="52511" y="176440"/>
                  </a:lnTo>
                  <a:lnTo>
                    <a:pt x="6725" y="223609"/>
                  </a:lnTo>
                  <a:lnTo>
                    <a:pt x="1704" y="231310"/>
                  </a:lnTo>
                  <a:lnTo>
                    <a:pt x="0" y="240093"/>
                  </a:lnTo>
                  <a:lnTo>
                    <a:pt x="1617" y="248894"/>
                  </a:lnTo>
                  <a:lnTo>
                    <a:pt x="6560" y="256651"/>
                  </a:lnTo>
                  <a:lnTo>
                    <a:pt x="6727" y="256822"/>
                  </a:lnTo>
                  <a:lnTo>
                    <a:pt x="14230" y="261954"/>
                  </a:lnTo>
                  <a:lnTo>
                    <a:pt x="22761" y="263665"/>
                  </a:lnTo>
                  <a:lnTo>
                    <a:pt x="31298" y="261954"/>
                  </a:lnTo>
                  <a:lnTo>
                    <a:pt x="38801" y="256820"/>
                  </a:lnTo>
                  <a:lnTo>
                    <a:pt x="84747" y="209482"/>
                  </a:lnTo>
                  <a:lnTo>
                    <a:pt x="87084" y="201702"/>
                  </a:lnTo>
                  <a:lnTo>
                    <a:pt x="85714" y="194131"/>
                  </a:lnTo>
                  <a:lnTo>
                    <a:pt x="99875" y="179377"/>
                  </a:lnTo>
                  <a:lnTo>
                    <a:pt x="155669" y="179377"/>
                  </a:lnTo>
                  <a:lnTo>
                    <a:pt x="136942" y="175438"/>
                  </a:lnTo>
                  <a:lnTo>
                    <a:pt x="67411" y="175438"/>
                  </a:lnTo>
                  <a:lnTo>
                    <a:pt x="60062" y="174027"/>
                  </a:lnTo>
                  <a:close/>
                </a:path>
                <a:path w="255904" h="264160">
                  <a:moveTo>
                    <a:pt x="155669" y="179377"/>
                  </a:moveTo>
                  <a:lnTo>
                    <a:pt x="99875" y="179377"/>
                  </a:lnTo>
                  <a:lnTo>
                    <a:pt x="134674" y="196885"/>
                  </a:lnTo>
                  <a:lnTo>
                    <a:pt x="171992" y="199204"/>
                  </a:lnTo>
                  <a:lnTo>
                    <a:pt x="207432" y="186936"/>
                  </a:lnTo>
                  <a:lnTo>
                    <a:pt x="215087" y="180045"/>
                  </a:lnTo>
                  <a:lnTo>
                    <a:pt x="158844" y="180045"/>
                  </a:lnTo>
                  <a:lnTo>
                    <a:pt x="155669" y="179377"/>
                  </a:lnTo>
                  <a:close/>
                </a:path>
                <a:path w="255904" h="264160">
                  <a:moveTo>
                    <a:pt x="218433" y="19819"/>
                  </a:moveTo>
                  <a:lnTo>
                    <a:pt x="158843" y="19819"/>
                  </a:lnTo>
                  <a:lnTo>
                    <a:pt x="189111" y="26114"/>
                  </a:lnTo>
                  <a:lnTo>
                    <a:pt x="213828" y="43283"/>
                  </a:lnTo>
                  <a:lnTo>
                    <a:pt x="230493" y="68748"/>
                  </a:lnTo>
                  <a:lnTo>
                    <a:pt x="236603" y="99932"/>
                  </a:lnTo>
                  <a:lnTo>
                    <a:pt x="230493" y="131115"/>
                  </a:lnTo>
                  <a:lnTo>
                    <a:pt x="213828" y="156580"/>
                  </a:lnTo>
                  <a:lnTo>
                    <a:pt x="189111" y="173749"/>
                  </a:lnTo>
                  <a:lnTo>
                    <a:pt x="158844" y="180045"/>
                  </a:lnTo>
                  <a:lnTo>
                    <a:pt x="215087" y="180045"/>
                  </a:lnTo>
                  <a:lnTo>
                    <a:pt x="236595" y="160684"/>
                  </a:lnTo>
                  <a:lnTo>
                    <a:pt x="253588" y="124832"/>
                  </a:lnTo>
                  <a:lnTo>
                    <a:pt x="255839" y="86384"/>
                  </a:lnTo>
                  <a:lnTo>
                    <a:pt x="243932" y="49872"/>
                  </a:lnTo>
                  <a:lnTo>
                    <a:pt x="218433" y="19819"/>
                  </a:lnTo>
                  <a:close/>
                </a:path>
                <a:path w="255904" h="264160">
                  <a:moveTo>
                    <a:pt x="146333" y="0"/>
                  </a:moveTo>
                  <a:lnTo>
                    <a:pt x="110893" y="12267"/>
                  </a:lnTo>
                  <a:lnTo>
                    <a:pt x="81731" y="38521"/>
                  </a:lnTo>
                  <a:lnTo>
                    <a:pt x="66663" y="67745"/>
                  </a:lnTo>
                  <a:lnTo>
                    <a:pt x="61640" y="99601"/>
                  </a:lnTo>
                  <a:lnTo>
                    <a:pt x="66663" y="131457"/>
                  </a:lnTo>
                  <a:lnTo>
                    <a:pt x="81731" y="160684"/>
                  </a:lnTo>
                  <a:lnTo>
                    <a:pt x="67411" y="175438"/>
                  </a:lnTo>
                  <a:lnTo>
                    <a:pt x="136942" y="175438"/>
                  </a:lnTo>
                  <a:lnTo>
                    <a:pt x="128615" y="173687"/>
                  </a:lnTo>
                  <a:lnTo>
                    <a:pt x="103925" y="156512"/>
                  </a:lnTo>
                  <a:lnTo>
                    <a:pt x="87254" y="131074"/>
                  </a:lnTo>
                  <a:lnTo>
                    <a:pt x="81083" y="99932"/>
                  </a:lnTo>
                  <a:lnTo>
                    <a:pt x="87194" y="68748"/>
                  </a:lnTo>
                  <a:lnTo>
                    <a:pt x="103859" y="43283"/>
                  </a:lnTo>
                  <a:lnTo>
                    <a:pt x="128576" y="26114"/>
                  </a:lnTo>
                  <a:lnTo>
                    <a:pt x="158843" y="19819"/>
                  </a:lnTo>
                  <a:lnTo>
                    <a:pt x="218433" y="19819"/>
                  </a:lnTo>
                  <a:lnTo>
                    <a:pt x="183652" y="2319"/>
                  </a:lnTo>
                  <a:lnTo>
                    <a:pt x="146333" y="0"/>
                  </a:lnTo>
                  <a:close/>
                </a:path>
              </a:pathLst>
            </a:custGeom>
            <a:solidFill>
              <a:srgbClr val="00D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3150" y="5135575"/>
              <a:ext cx="104993" cy="11421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086350" y="5657850"/>
              <a:ext cx="6057900" cy="581025"/>
            </a:xfrm>
            <a:custGeom>
              <a:avLst/>
              <a:gdLst/>
              <a:ahLst/>
              <a:cxnLst/>
              <a:rect l="l" t="t" r="r" b="b"/>
              <a:pathLst>
                <a:path w="6057900" h="581025">
                  <a:moveTo>
                    <a:pt x="5999860" y="0"/>
                  </a:moveTo>
                  <a:lnTo>
                    <a:pt x="58038" y="0"/>
                  </a:lnTo>
                  <a:lnTo>
                    <a:pt x="35468" y="4565"/>
                  </a:lnTo>
                  <a:lnTo>
                    <a:pt x="17018" y="17016"/>
                  </a:lnTo>
                  <a:lnTo>
                    <a:pt x="4568" y="35484"/>
                  </a:lnTo>
                  <a:lnTo>
                    <a:pt x="0" y="58102"/>
                  </a:lnTo>
                  <a:lnTo>
                    <a:pt x="0" y="522922"/>
                  </a:lnTo>
                  <a:lnTo>
                    <a:pt x="4568" y="545540"/>
                  </a:lnTo>
                  <a:lnTo>
                    <a:pt x="17018" y="564008"/>
                  </a:lnTo>
                  <a:lnTo>
                    <a:pt x="35468" y="576459"/>
                  </a:lnTo>
                  <a:lnTo>
                    <a:pt x="58038" y="581025"/>
                  </a:lnTo>
                  <a:lnTo>
                    <a:pt x="5999860" y="581025"/>
                  </a:lnTo>
                  <a:lnTo>
                    <a:pt x="6022431" y="576459"/>
                  </a:lnTo>
                  <a:lnTo>
                    <a:pt x="6040882" y="564008"/>
                  </a:lnTo>
                  <a:lnTo>
                    <a:pt x="6053331" y="545540"/>
                  </a:lnTo>
                  <a:lnTo>
                    <a:pt x="6057900" y="522922"/>
                  </a:lnTo>
                  <a:lnTo>
                    <a:pt x="6057900" y="58102"/>
                  </a:lnTo>
                  <a:lnTo>
                    <a:pt x="6053331" y="35484"/>
                  </a:lnTo>
                  <a:lnTo>
                    <a:pt x="6040882" y="17016"/>
                  </a:lnTo>
                  <a:lnTo>
                    <a:pt x="6022431" y="4565"/>
                  </a:lnTo>
                  <a:lnTo>
                    <a:pt x="59998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4119" y="5844752"/>
              <a:ext cx="200880" cy="20743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809615" y="4359592"/>
            <a:ext cx="5021580" cy="17138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Filtering</a:t>
            </a:r>
            <a:r>
              <a:rPr sz="1550" spc="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dataframe</a:t>
            </a:r>
            <a:r>
              <a:rPr sz="1550" spc="3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50" spc="9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only</a:t>
            </a:r>
            <a:r>
              <a:rPr sz="1550" spc="1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65" dirty="0">
                <a:solidFill>
                  <a:srgbClr val="252525"/>
                </a:solidFill>
                <a:latin typeface="Calibri"/>
                <a:cs typeface="Calibri"/>
              </a:rPr>
              <a:t>include</a:t>
            </a:r>
            <a:r>
              <a:rPr sz="1550" spc="2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85" dirty="0">
                <a:solidFill>
                  <a:srgbClr val="252525"/>
                </a:solidFill>
                <a:latin typeface="Calibri"/>
                <a:cs typeface="Calibri"/>
              </a:rPr>
              <a:t>Falcon-</a:t>
            </a:r>
            <a:r>
              <a:rPr sz="1550" spc="70" dirty="0">
                <a:solidFill>
                  <a:srgbClr val="252525"/>
                </a:solidFill>
                <a:latin typeface="Calibri"/>
                <a:cs typeface="Calibri"/>
              </a:rPr>
              <a:t>9</a:t>
            </a:r>
            <a:r>
              <a:rPr sz="1550" spc="20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75" dirty="0">
                <a:solidFill>
                  <a:srgbClr val="252525"/>
                </a:solidFill>
                <a:latin typeface="Calibri"/>
                <a:cs typeface="Calibri"/>
              </a:rPr>
              <a:t>launches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12700" marR="84455">
              <a:lnSpc>
                <a:spcPts val="1730"/>
              </a:lnSpc>
              <a:spcBef>
                <a:spcPts val="1185"/>
              </a:spcBef>
            </a:pPr>
            <a:r>
              <a:rPr sz="1550" spc="65" dirty="0">
                <a:solidFill>
                  <a:srgbClr val="252525"/>
                </a:solidFill>
                <a:latin typeface="Calibri"/>
                <a:cs typeface="Calibri"/>
              </a:rPr>
              <a:t>Replacing</a:t>
            </a:r>
            <a:r>
              <a:rPr sz="155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70" dirty="0">
                <a:solidFill>
                  <a:srgbClr val="252525"/>
                </a:solidFill>
                <a:latin typeface="Calibri"/>
                <a:cs typeface="Calibri"/>
              </a:rPr>
              <a:t>missing</a:t>
            </a:r>
            <a:r>
              <a:rPr sz="155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65" dirty="0">
                <a:solidFill>
                  <a:srgbClr val="252525"/>
                </a:solidFill>
                <a:latin typeface="Calibri"/>
                <a:cs typeface="Calibri"/>
              </a:rPr>
              <a:t>values</a:t>
            </a:r>
            <a:r>
              <a:rPr sz="155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55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55" dirty="0">
                <a:solidFill>
                  <a:srgbClr val="252525"/>
                </a:solidFill>
                <a:latin typeface="Calibri"/>
                <a:cs typeface="Calibri"/>
              </a:rPr>
              <a:t>payload</a:t>
            </a:r>
            <a:r>
              <a:rPr sz="155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114" dirty="0">
                <a:solidFill>
                  <a:srgbClr val="252525"/>
                </a:solidFill>
                <a:latin typeface="Calibri"/>
                <a:cs typeface="Calibri"/>
              </a:rPr>
              <a:t>mass</a:t>
            </a:r>
            <a:r>
              <a:rPr sz="155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90" dirty="0">
                <a:solidFill>
                  <a:srgbClr val="252525"/>
                </a:solidFill>
                <a:latin typeface="Calibri"/>
                <a:cs typeface="Calibri"/>
              </a:rPr>
              <a:t>columns</a:t>
            </a:r>
            <a:r>
              <a:rPr sz="1550" spc="10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52525"/>
                </a:solidFill>
                <a:latin typeface="Calibri"/>
                <a:cs typeface="Calibri"/>
              </a:rPr>
              <a:t>with </a:t>
            </a:r>
            <a:r>
              <a:rPr sz="1550" spc="65" dirty="0">
                <a:solidFill>
                  <a:srgbClr val="252525"/>
                </a:solidFill>
                <a:latin typeface="Calibri"/>
                <a:cs typeface="Calibri"/>
              </a:rPr>
              <a:t>calculated</a:t>
            </a:r>
            <a:r>
              <a:rPr sz="1550" spc="2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35" dirty="0">
                <a:solidFill>
                  <a:srgbClr val="252525"/>
                </a:solidFill>
                <a:latin typeface="Calibri"/>
                <a:cs typeface="Calibri"/>
              </a:rPr>
              <a:t>.mean()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Exporting</a:t>
            </a:r>
            <a:r>
              <a:rPr sz="1550" spc="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550" spc="1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55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550" spc="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550" spc="1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50" spc="145" dirty="0">
                <a:solidFill>
                  <a:srgbClr val="252525"/>
                </a:solidFill>
                <a:latin typeface="Calibri"/>
                <a:cs typeface="Calibri"/>
              </a:rPr>
              <a:t>CSV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691130"/>
            <a:chOff x="0" y="0"/>
            <a:chExt cx="12192000" cy="2691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60" y="0"/>
              <a:ext cx="11892059" cy="2690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543175"/>
            </a:xfrm>
            <a:custGeom>
              <a:avLst/>
              <a:gdLst/>
              <a:ahLst/>
              <a:cxnLst/>
              <a:rect l="l" t="t" r="r" b="b"/>
              <a:pathLst>
                <a:path w="12192000" h="2543175">
                  <a:moveTo>
                    <a:pt x="12192000" y="0"/>
                  </a:moveTo>
                  <a:lnTo>
                    <a:pt x="0" y="0"/>
                  </a:lnTo>
                  <a:lnTo>
                    <a:pt x="0" y="2543175"/>
                  </a:lnTo>
                  <a:lnTo>
                    <a:pt x="12192000" y="25431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5951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30"/>
              </a:spcBef>
            </a:pPr>
            <a:r>
              <a:rPr spc="140" dirty="0"/>
              <a:t>Data</a:t>
            </a:r>
            <a:r>
              <a:rPr spc="-90" dirty="0"/>
              <a:t> </a:t>
            </a:r>
            <a:r>
              <a:rPr spc="180" dirty="0"/>
              <a:t>Collection</a:t>
            </a:r>
            <a:r>
              <a:rPr spc="-95" dirty="0"/>
              <a:t> </a:t>
            </a:r>
            <a:r>
              <a:rPr dirty="0"/>
              <a:t>–</a:t>
            </a:r>
            <a:r>
              <a:rPr spc="-65" dirty="0"/>
              <a:t> </a:t>
            </a:r>
            <a:r>
              <a:rPr spc="95" dirty="0"/>
              <a:t>Web</a:t>
            </a:r>
            <a:r>
              <a:rPr spc="-215" dirty="0"/>
              <a:t> </a:t>
            </a:r>
            <a:r>
              <a:rPr spc="165" dirty="0"/>
              <a:t>Scrapping</a:t>
            </a:r>
          </a:p>
        </p:txBody>
      </p:sp>
      <p:sp>
        <p:nvSpPr>
          <p:cNvPr id="6" name="object 6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69937" y="3427476"/>
            <a:ext cx="1374775" cy="1917700"/>
            <a:chOff x="769937" y="3427476"/>
            <a:chExt cx="1374775" cy="1917700"/>
          </a:xfrm>
        </p:grpSpPr>
        <p:sp>
          <p:nvSpPr>
            <p:cNvPr id="8" name="object 8"/>
            <p:cNvSpPr/>
            <p:nvPr/>
          </p:nvSpPr>
          <p:spPr>
            <a:xfrm>
              <a:off x="776287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1362075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1362075" y="1905000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FFD2CC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6287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0" y="1905000"/>
                  </a:moveTo>
                  <a:lnTo>
                    <a:pt x="1362075" y="1905000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12700">
              <a:solidFill>
                <a:srgbClr val="FFD2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6812" y="3624326"/>
              <a:ext cx="581660" cy="571500"/>
            </a:xfrm>
            <a:custGeom>
              <a:avLst/>
              <a:gdLst/>
              <a:ahLst/>
              <a:cxnLst/>
              <a:rect l="l" t="t" r="r" b="b"/>
              <a:pathLst>
                <a:path w="581660" h="571500">
                  <a:moveTo>
                    <a:pt x="290512" y="0"/>
                  </a:moveTo>
                  <a:lnTo>
                    <a:pt x="243400" y="3738"/>
                  </a:lnTo>
                  <a:lnTo>
                    <a:pt x="198705" y="14563"/>
                  </a:lnTo>
                  <a:lnTo>
                    <a:pt x="157024" y="31886"/>
                  </a:lnTo>
                  <a:lnTo>
                    <a:pt x="118958" y="55120"/>
                  </a:lnTo>
                  <a:lnTo>
                    <a:pt x="85105" y="83677"/>
                  </a:lnTo>
                  <a:lnTo>
                    <a:pt x="56064" y="116970"/>
                  </a:lnTo>
                  <a:lnTo>
                    <a:pt x="32434" y="154411"/>
                  </a:lnTo>
                  <a:lnTo>
                    <a:pt x="14814" y="195413"/>
                  </a:lnTo>
                  <a:lnTo>
                    <a:pt x="3803" y="239388"/>
                  </a:lnTo>
                  <a:lnTo>
                    <a:pt x="0" y="285750"/>
                  </a:lnTo>
                  <a:lnTo>
                    <a:pt x="3803" y="332080"/>
                  </a:lnTo>
                  <a:lnTo>
                    <a:pt x="14814" y="376037"/>
                  </a:lnTo>
                  <a:lnTo>
                    <a:pt x="32434" y="417032"/>
                  </a:lnTo>
                  <a:lnTo>
                    <a:pt x="56064" y="454475"/>
                  </a:lnTo>
                  <a:lnTo>
                    <a:pt x="85105" y="487775"/>
                  </a:lnTo>
                  <a:lnTo>
                    <a:pt x="118958" y="516343"/>
                  </a:lnTo>
                  <a:lnTo>
                    <a:pt x="157024" y="539589"/>
                  </a:lnTo>
                  <a:lnTo>
                    <a:pt x="198705" y="556924"/>
                  </a:lnTo>
                  <a:lnTo>
                    <a:pt x="243400" y="567757"/>
                  </a:lnTo>
                  <a:lnTo>
                    <a:pt x="290512" y="571500"/>
                  </a:lnTo>
                  <a:lnTo>
                    <a:pt x="337626" y="567757"/>
                  </a:lnTo>
                  <a:lnTo>
                    <a:pt x="382326" y="556924"/>
                  </a:lnTo>
                  <a:lnTo>
                    <a:pt x="424013" y="539589"/>
                  </a:lnTo>
                  <a:lnTo>
                    <a:pt x="462088" y="516343"/>
                  </a:lnTo>
                  <a:lnTo>
                    <a:pt x="495950" y="487775"/>
                  </a:lnTo>
                  <a:lnTo>
                    <a:pt x="525001" y="454475"/>
                  </a:lnTo>
                  <a:lnTo>
                    <a:pt x="548639" y="417032"/>
                  </a:lnTo>
                  <a:lnTo>
                    <a:pt x="566267" y="376037"/>
                  </a:lnTo>
                  <a:lnTo>
                    <a:pt x="577283" y="332080"/>
                  </a:lnTo>
                  <a:lnTo>
                    <a:pt x="581088" y="285750"/>
                  </a:lnTo>
                  <a:lnTo>
                    <a:pt x="577283" y="239388"/>
                  </a:lnTo>
                  <a:lnTo>
                    <a:pt x="566267" y="195413"/>
                  </a:lnTo>
                  <a:lnTo>
                    <a:pt x="548639" y="154411"/>
                  </a:lnTo>
                  <a:lnTo>
                    <a:pt x="525001" y="116970"/>
                  </a:lnTo>
                  <a:lnTo>
                    <a:pt x="495950" y="83677"/>
                  </a:lnTo>
                  <a:lnTo>
                    <a:pt x="462088" y="55120"/>
                  </a:lnTo>
                  <a:lnTo>
                    <a:pt x="424013" y="31886"/>
                  </a:lnTo>
                  <a:lnTo>
                    <a:pt x="382326" y="14563"/>
                  </a:lnTo>
                  <a:lnTo>
                    <a:pt x="337626" y="3738"/>
                  </a:lnTo>
                  <a:lnTo>
                    <a:pt x="290512" y="0"/>
                  </a:lnTo>
                  <a:close/>
                </a:path>
              </a:pathLst>
            </a:custGeom>
            <a:solidFill>
              <a:srgbClr val="FD5D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66812" y="3624326"/>
              <a:ext cx="581660" cy="571500"/>
            </a:xfrm>
            <a:custGeom>
              <a:avLst/>
              <a:gdLst/>
              <a:ahLst/>
              <a:cxnLst/>
              <a:rect l="l" t="t" r="r" b="b"/>
              <a:pathLst>
                <a:path w="581660" h="571500">
                  <a:moveTo>
                    <a:pt x="0" y="285750"/>
                  </a:moveTo>
                  <a:lnTo>
                    <a:pt x="3803" y="239388"/>
                  </a:lnTo>
                  <a:lnTo>
                    <a:pt x="14814" y="195413"/>
                  </a:lnTo>
                  <a:lnTo>
                    <a:pt x="32434" y="154411"/>
                  </a:lnTo>
                  <a:lnTo>
                    <a:pt x="56064" y="116970"/>
                  </a:lnTo>
                  <a:lnTo>
                    <a:pt x="85105" y="83677"/>
                  </a:lnTo>
                  <a:lnTo>
                    <a:pt x="118958" y="55120"/>
                  </a:lnTo>
                  <a:lnTo>
                    <a:pt x="157024" y="31886"/>
                  </a:lnTo>
                  <a:lnTo>
                    <a:pt x="198705" y="14563"/>
                  </a:lnTo>
                  <a:lnTo>
                    <a:pt x="243400" y="3738"/>
                  </a:lnTo>
                  <a:lnTo>
                    <a:pt x="290512" y="0"/>
                  </a:lnTo>
                  <a:lnTo>
                    <a:pt x="337626" y="3738"/>
                  </a:lnTo>
                  <a:lnTo>
                    <a:pt x="382326" y="14563"/>
                  </a:lnTo>
                  <a:lnTo>
                    <a:pt x="424013" y="31886"/>
                  </a:lnTo>
                  <a:lnTo>
                    <a:pt x="462088" y="55120"/>
                  </a:lnTo>
                  <a:lnTo>
                    <a:pt x="495950" y="83677"/>
                  </a:lnTo>
                  <a:lnTo>
                    <a:pt x="525001" y="116970"/>
                  </a:lnTo>
                  <a:lnTo>
                    <a:pt x="548639" y="154411"/>
                  </a:lnTo>
                  <a:lnTo>
                    <a:pt x="566267" y="195413"/>
                  </a:lnTo>
                  <a:lnTo>
                    <a:pt x="577283" y="239388"/>
                  </a:lnTo>
                  <a:lnTo>
                    <a:pt x="581088" y="285750"/>
                  </a:lnTo>
                  <a:lnTo>
                    <a:pt x="577283" y="332080"/>
                  </a:lnTo>
                  <a:lnTo>
                    <a:pt x="566267" y="376037"/>
                  </a:lnTo>
                  <a:lnTo>
                    <a:pt x="548639" y="417032"/>
                  </a:lnTo>
                  <a:lnTo>
                    <a:pt x="525001" y="454475"/>
                  </a:lnTo>
                  <a:lnTo>
                    <a:pt x="495950" y="487775"/>
                  </a:lnTo>
                  <a:lnTo>
                    <a:pt x="462088" y="516343"/>
                  </a:lnTo>
                  <a:lnTo>
                    <a:pt x="424013" y="539589"/>
                  </a:lnTo>
                  <a:lnTo>
                    <a:pt x="382326" y="556924"/>
                  </a:lnTo>
                  <a:lnTo>
                    <a:pt x="337626" y="567757"/>
                  </a:lnTo>
                  <a:lnTo>
                    <a:pt x="290512" y="571500"/>
                  </a:lnTo>
                  <a:lnTo>
                    <a:pt x="243400" y="567757"/>
                  </a:lnTo>
                  <a:lnTo>
                    <a:pt x="198705" y="556924"/>
                  </a:lnTo>
                  <a:lnTo>
                    <a:pt x="157024" y="539589"/>
                  </a:lnTo>
                  <a:lnTo>
                    <a:pt x="118958" y="516343"/>
                  </a:lnTo>
                  <a:lnTo>
                    <a:pt x="85105" y="487775"/>
                  </a:lnTo>
                  <a:lnTo>
                    <a:pt x="56064" y="454475"/>
                  </a:lnTo>
                  <a:lnTo>
                    <a:pt x="32434" y="417032"/>
                  </a:lnTo>
                  <a:lnTo>
                    <a:pt x="14814" y="376037"/>
                  </a:lnTo>
                  <a:lnTo>
                    <a:pt x="3803" y="332080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FD5D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2637" y="3653472"/>
            <a:ext cx="1349375" cy="129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970" algn="ctr">
              <a:lnSpc>
                <a:spcPct val="100000"/>
              </a:lnSpc>
              <a:spcBef>
                <a:spcPts val="100"/>
              </a:spcBef>
            </a:pPr>
            <a:r>
              <a:rPr sz="2700" spc="9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libri"/>
              <a:cs typeface="Calibri"/>
            </a:endParaRPr>
          </a:p>
          <a:p>
            <a:pPr marL="95250" marR="252729">
              <a:lnSpc>
                <a:spcPct val="91000"/>
              </a:lnSpc>
            </a:pPr>
            <a:r>
              <a:rPr sz="1100" spc="-10" dirty="0">
                <a:solidFill>
                  <a:srgbClr val="252525"/>
                </a:solidFill>
                <a:latin typeface="Calibri"/>
                <a:cs typeface="Calibri"/>
              </a:rPr>
              <a:t>Requesting </a:t>
            </a:r>
            <a:r>
              <a:rPr sz="1100" spc="55" dirty="0">
                <a:solidFill>
                  <a:srgbClr val="252525"/>
                </a:solidFill>
                <a:latin typeface="Calibri"/>
                <a:cs typeface="Calibri"/>
              </a:rPr>
              <a:t>Falcon-</a:t>
            </a:r>
            <a:r>
              <a:rPr sz="1100" spc="50" dirty="0">
                <a:solidFill>
                  <a:srgbClr val="252525"/>
                </a:solidFill>
                <a:latin typeface="Calibri"/>
                <a:cs typeface="Calibri"/>
              </a:rPr>
              <a:t>9</a:t>
            </a:r>
            <a:r>
              <a:rPr sz="11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40" dirty="0">
                <a:solidFill>
                  <a:srgbClr val="252525"/>
                </a:solidFill>
                <a:latin typeface="Calibri"/>
                <a:cs typeface="Calibri"/>
              </a:rPr>
              <a:t>launch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1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Calibri"/>
                <a:cs typeface="Calibri"/>
              </a:rPr>
              <a:t>Wikipedia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9937" y="5332476"/>
            <a:ext cx="1374775" cy="22225"/>
            <a:chOff x="769937" y="5332476"/>
            <a:chExt cx="1374775" cy="22225"/>
          </a:xfrm>
        </p:grpSpPr>
        <p:sp>
          <p:nvSpPr>
            <p:cNvPr id="14" name="object 14"/>
            <p:cNvSpPr/>
            <p:nvPr/>
          </p:nvSpPr>
          <p:spPr>
            <a:xfrm>
              <a:off x="776287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13620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362075" y="9525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F55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6287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0" y="9525"/>
                  </a:moveTo>
                  <a:lnTo>
                    <a:pt x="1362075" y="9525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F553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265426" y="3427476"/>
            <a:ext cx="1384300" cy="1917700"/>
            <a:chOff x="2265426" y="3427476"/>
            <a:chExt cx="1384300" cy="1917700"/>
          </a:xfrm>
        </p:grpSpPr>
        <p:sp>
          <p:nvSpPr>
            <p:cNvPr id="17" name="object 17"/>
            <p:cNvSpPr/>
            <p:nvPr/>
          </p:nvSpPr>
          <p:spPr>
            <a:xfrm>
              <a:off x="2271776" y="3433826"/>
              <a:ext cx="1371600" cy="1905000"/>
            </a:xfrm>
            <a:custGeom>
              <a:avLst/>
              <a:gdLst/>
              <a:ahLst/>
              <a:cxnLst/>
              <a:rect l="l" t="t" r="r" b="b"/>
              <a:pathLst>
                <a:path w="1371600" h="1905000">
                  <a:moveTo>
                    <a:pt x="1371600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1371600" y="19050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9CEC9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71776" y="3433826"/>
              <a:ext cx="1371600" cy="1905000"/>
            </a:xfrm>
            <a:custGeom>
              <a:avLst/>
              <a:gdLst/>
              <a:ahLst/>
              <a:cxnLst/>
              <a:rect l="l" t="t" r="r" b="b"/>
              <a:pathLst>
                <a:path w="1371600" h="1905000">
                  <a:moveTo>
                    <a:pt x="0" y="1905000"/>
                  </a:moveTo>
                  <a:lnTo>
                    <a:pt x="1371600" y="19050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12700">
              <a:solidFill>
                <a:srgbClr val="F9CE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71826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080"/>
                  </a:lnTo>
                  <a:lnTo>
                    <a:pt x="14563" y="376037"/>
                  </a:lnTo>
                  <a:lnTo>
                    <a:pt x="31886" y="417032"/>
                  </a:lnTo>
                  <a:lnTo>
                    <a:pt x="55120" y="454475"/>
                  </a:lnTo>
                  <a:lnTo>
                    <a:pt x="83677" y="487775"/>
                  </a:lnTo>
                  <a:lnTo>
                    <a:pt x="116970" y="516343"/>
                  </a:lnTo>
                  <a:lnTo>
                    <a:pt x="154411" y="539589"/>
                  </a:lnTo>
                  <a:lnTo>
                    <a:pt x="195413" y="556924"/>
                  </a:lnTo>
                  <a:lnTo>
                    <a:pt x="239388" y="567757"/>
                  </a:lnTo>
                  <a:lnTo>
                    <a:pt x="285750" y="571500"/>
                  </a:lnTo>
                  <a:lnTo>
                    <a:pt x="332080" y="567757"/>
                  </a:lnTo>
                  <a:lnTo>
                    <a:pt x="376037" y="556924"/>
                  </a:lnTo>
                  <a:lnTo>
                    <a:pt x="417032" y="539589"/>
                  </a:lnTo>
                  <a:lnTo>
                    <a:pt x="454475" y="516343"/>
                  </a:lnTo>
                  <a:lnTo>
                    <a:pt x="487775" y="487775"/>
                  </a:lnTo>
                  <a:lnTo>
                    <a:pt x="516343" y="454475"/>
                  </a:lnTo>
                  <a:lnTo>
                    <a:pt x="539589" y="417032"/>
                  </a:lnTo>
                  <a:lnTo>
                    <a:pt x="556924" y="376037"/>
                  </a:lnTo>
                  <a:lnTo>
                    <a:pt x="567757" y="332080"/>
                  </a:lnTo>
                  <a:lnTo>
                    <a:pt x="571500" y="285750"/>
                  </a:lnTo>
                  <a:lnTo>
                    <a:pt x="567757" y="239388"/>
                  </a:lnTo>
                  <a:lnTo>
                    <a:pt x="556924" y="195413"/>
                  </a:lnTo>
                  <a:lnTo>
                    <a:pt x="539589" y="154411"/>
                  </a:lnTo>
                  <a:lnTo>
                    <a:pt x="516343" y="116970"/>
                  </a:lnTo>
                  <a:lnTo>
                    <a:pt x="487775" y="83677"/>
                  </a:lnTo>
                  <a:lnTo>
                    <a:pt x="454475" y="55120"/>
                  </a:lnTo>
                  <a:lnTo>
                    <a:pt x="417032" y="31886"/>
                  </a:lnTo>
                  <a:lnTo>
                    <a:pt x="376037" y="14563"/>
                  </a:lnTo>
                  <a:lnTo>
                    <a:pt x="332080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EB4A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71826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080" y="3738"/>
                  </a:lnTo>
                  <a:lnTo>
                    <a:pt x="376037" y="14563"/>
                  </a:lnTo>
                  <a:lnTo>
                    <a:pt x="417032" y="31886"/>
                  </a:lnTo>
                  <a:lnTo>
                    <a:pt x="454475" y="55120"/>
                  </a:lnTo>
                  <a:lnTo>
                    <a:pt x="487775" y="83677"/>
                  </a:lnTo>
                  <a:lnTo>
                    <a:pt x="516343" y="116970"/>
                  </a:lnTo>
                  <a:lnTo>
                    <a:pt x="539589" y="154411"/>
                  </a:lnTo>
                  <a:lnTo>
                    <a:pt x="556924" y="195413"/>
                  </a:lnTo>
                  <a:lnTo>
                    <a:pt x="567757" y="239388"/>
                  </a:lnTo>
                  <a:lnTo>
                    <a:pt x="571500" y="285750"/>
                  </a:lnTo>
                  <a:lnTo>
                    <a:pt x="567757" y="332080"/>
                  </a:lnTo>
                  <a:lnTo>
                    <a:pt x="556924" y="376037"/>
                  </a:lnTo>
                  <a:lnTo>
                    <a:pt x="539589" y="417032"/>
                  </a:lnTo>
                  <a:lnTo>
                    <a:pt x="516343" y="454475"/>
                  </a:lnTo>
                  <a:lnTo>
                    <a:pt x="487775" y="487775"/>
                  </a:lnTo>
                  <a:lnTo>
                    <a:pt x="454475" y="516343"/>
                  </a:lnTo>
                  <a:lnTo>
                    <a:pt x="417032" y="539589"/>
                  </a:lnTo>
                  <a:lnTo>
                    <a:pt x="376037" y="556924"/>
                  </a:lnTo>
                  <a:lnTo>
                    <a:pt x="332080" y="567757"/>
                  </a:lnTo>
                  <a:lnTo>
                    <a:pt x="285750" y="571500"/>
                  </a:lnTo>
                  <a:lnTo>
                    <a:pt x="239388" y="567757"/>
                  </a:lnTo>
                  <a:lnTo>
                    <a:pt x="195413" y="556924"/>
                  </a:lnTo>
                  <a:lnTo>
                    <a:pt x="154411" y="539589"/>
                  </a:lnTo>
                  <a:lnTo>
                    <a:pt x="116970" y="516343"/>
                  </a:lnTo>
                  <a:lnTo>
                    <a:pt x="83677" y="487775"/>
                  </a:lnTo>
                  <a:lnTo>
                    <a:pt x="55120" y="454475"/>
                  </a:lnTo>
                  <a:lnTo>
                    <a:pt x="31886" y="417032"/>
                  </a:lnTo>
                  <a:lnTo>
                    <a:pt x="14563" y="376037"/>
                  </a:lnTo>
                  <a:lnTo>
                    <a:pt x="3738" y="332080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EB4A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78126" y="3653472"/>
            <a:ext cx="135890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065" algn="ctr">
              <a:lnSpc>
                <a:spcPct val="100000"/>
              </a:lnSpc>
              <a:spcBef>
                <a:spcPts val="100"/>
              </a:spcBef>
            </a:pPr>
            <a:r>
              <a:rPr sz="2700" spc="9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libri"/>
              <a:cs typeface="Calibri"/>
            </a:endParaRPr>
          </a:p>
          <a:p>
            <a:pPr marL="100965" marR="307975">
              <a:lnSpc>
                <a:spcPct val="91000"/>
              </a:lnSpc>
            </a:pPr>
            <a:r>
              <a:rPr sz="1100" spc="35" dirty="0">
                <a:solidFill>
                  <a:srgbClr val="252525"/>
                </a:solidFill>
                <a:latin typeface="Calibri"/>
                <a:cs typeface="Calibri"/>
              </a:rPr>
              <a:t>Creating</a:t>
            </a:r>
            <a:r>
              <a:rPr sz="11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15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1100" b="1" spc="-10" dirty="0">
                <a:solidFill>
                  <a:srgbClr val="252525"/>
                </a:solidFill>
                <a:latin typeface="Arial"/>
                <a:cs typeface="Arial"/>
              </a:rPr>
              <a:t>BeautifulSoup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object</a:t>
            </a:r>
            <a:r>
              <a:rPr sz="11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1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HTML</a:t>
            </a:r>
            <a:r>
              <a:rPr sz="11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65426" y="5332476"/>
            <a:ext cx="1384300" cy="22225"/>
            <a:chOff x="2265426" y="5332476"/>
            <a:chExt cx="1384300" cy="22225"/>
          </a:xfrm>
        </p:grpSpPr>
        <p:sp>
          <p:nvSpPr>
            <p:cNvPr id="23" name="object 23"/>
            <p:cNvSpPr/>
            <p:nvPr/>
          </p:nvSpPr>
          <p:spPr>
            <a:xfrm>
              <a:off x="2271776" y="5338826"/>
              <a:ext cx="1371600" cy="9525"/>
            </a:xfrm>
            <a:custGeom>
              <a:avLst/>
              <a:gdLst/>
              <a:ahLst/>
              <a:cxnLst/>
              <a:rect l="l" t="t" r="r" b="b"/>
              <a:pathLst>
                <a:path w="1371600" h="9525">
                  <a:moveTo>
                    <a:pt x="13716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371600" y="95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DD4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71776" y="5338826"/>
              <a:ext cx="1371600" cy="9525"/>
            </a:xfrm>
            <a:custGeom>
              <a:avLst/>
              <a:gdLst/>
              <a:ahLst/>
              <a:cxnLst/>
              <a:rect l="l" t="t" r="r" b="b"/>
              <a:pathLst>
                <a:path w="1371600" h="9525">
                  <a:moveTo>
                    <a:pt x="0" y="9525"/>
                  </a:moveTo>
                  <a:lnTo>
                    <a:pt x="1371600" y="9525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DD46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770376" y="3427476"/>
            <a:ext cx="1374775" cy="1917700"/>
            <a:chOff x="3770376" y="3427476"/>
            <a:chExt cx="1374775" cy="1917700"/>
          </a:xfrm>
        </p:grpSpPr>
        <p:sp>
          <p:nvSpPr>
            <p:cNvPr id="26" name="object 26"/>
            <p:cNvSpPr/>
            <p:nvPr/>
          </p:nvSpPr>
          <p:spPr>
            <a:xfrm>
              <a:off x="3776726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1362075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1362075" y="1905000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F4CAC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6726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0" y="1905000"/>
                  </a:moveTo>
                  <a:lnTo>
                    <a:pt x="1362075" y="1905000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12700">
              <a:solidFill>
                <a:srgbClr val="F4CA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67251" y="3624326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290449" y="0"/>
                  </a:moveTo>
                  <a:lnTo>
                    <a:pt x="243338" y="3738"/>
                  </a:lnTo>
                  <a:lnTo>
                    <a:pt x="198648" y="14563"/>
                  </a:lnTo>
                  <a:lnTo>
                    <a:pt x="156975" y="31886"/>
                  </a:lnTo>
                  <a:lnTo>
                    <a:pt x="118917" y="55120"/>
                  </a:lnTo>
                  <a:lnTo>
                    <a:pt x="85074" y="83677"/>
                  </a:lnTo>
                  <a:lnTo>
                    <a:pt x="56042" y="116970"/>
                  </a:lnTo>
                  <a:lnTo>
                    <a:pt x="32421" y="154411"/>
                  </a:lnTo>
                  <a:lnTo>
                    <a:pt x="14808" y="195413"/>
                  </a:lnTo>
                  <a:lnTo>
                    <a:pt x="3801" y="239388"/>
                  </a:lnTo>
                  <a:lnTo>
                    <a:pt x="0" y="285750"/>
                  </a:lnTo>
                  <a:lnTo>
                    <a:pt x="3801" y="332080"/>
                  </a:lnTo>
                  <a:lnTo>
                    <a:pt x="14808" y="376037"/>
                  </a:lnTo>
                  <a:lnTo>
                    <a:pt x="32421" y="417032"/>
                  </a:lnTo>
                  <a:lnTo>
                    <a:pt x="56042" y="454475"/>
                  </a:lnTo>
                  <a:lnTo>
                    <a:pt x="85074" y="487775"/>
                  </a:lnTo>
                  <a:lnTo>
                    <a:pt x="118917" y="516343"/>
                  </a:lnTo>
                  <a:lnTo>
                    <a:pt x="156975" y="539589"/>
                  </a:lnTo>
                  <a:lnTo>
                    <a:pt x="198648" y="556924"/>
                  </a:lnTo>
                  <a:lnTo>
                    <a:pt x="243338" y="567757"/>
                  </a:lnTo>
                  <a:lnTo>
                    <a:pt x="290449" y="571500"/>
                  </a:lnTo>
                  <a:lnTo>
                    <a:pt x="337562" y="567757"/>
                  </a:lnTo>
                  <a:lnTo>
                    <a:pt x="382262" y="556924"/>
                  </a:lnTo>
                  <a:lnTo>
                    <a:pt x="423950" y="539589"/>
                  </a:lnTo>
                  <a:lnTo>
                    <a:pt x="462024" y="516343"/>
                  </a:lnTo>
                  <a:lnTo>
                    <a:pt x="495887" y="487775"/>
                  </a:lnTo>
                  <a:lnTo>
                    <a:pt x="524937" y="454475"/>
                  </a:lnTo>
                  <a:lnTo>
                    <a:pt x="548576" y="417032"/>
                  </a:lnTo>
                  <a:lnTo>
                    <a:pt x="566203" y="376037"/>
                  </a:lnTo>
                  <a:lnTo>
                    <a:pt x="577219" y="332080"/>
                  </a:lnTo>
                  <a:lnTo>
                    <a:pt x="581025" y="285750"/>
                  </a:lnTo>
                  <a:lnTo>
                    <a:pt x="577219" y="239388"/>
                  </a:lnTo>
                  <a:lnTo>
                    <a:pt x="566203" y="195413"/>
                  </a:lnTo>
                  <a:lnTo>
                    <a:pt x="548576" y="154411"/>
                  </a:lnTo>
                  <a:lnTo>
                    <a:pt x="524937" y="116970"/>
                  </a:lnTo>
                  <a:lnTo>
                    <a:pt x="495887" y="83677"/>
                  </a:lnTo>
                  <a:lnTo>
                    <a:pt x="462024" y="55120"/>
                  </a:lnTo>
                  <a:lnTo>
                    <a:pt x="423950" y="31886"/>
                  </a:lnTo>
                  <a:lnTo>
                    <a:pt x="382262" y="14563"/>
                  </a:lnTo>
                  <a:lnTo>
                    <a:pt x="337562" y="3738"/>
                  </a:lnTo>
                  <a:lnTo>
                    <a:pt x="290449" y="0"/>
                  </a:lnTo>
                  <a:close/>
                </a:path>
              </a:pathLst>
            </a:custGeom>
            <a:solidFill>
              <a:srgbClr val="C84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67251" y="3624326"/>
              <a:ext cx="581025" cy="571500"/>
            </a:xfrm>
            <a:custGeom>
              <a:avLst/>
              <a:gdLst/>
              <a:ahLst/>
              <a:cxnLst/>
              <a:rect l="l" t="t" r="r" b="b"/>
              <a:pathLst>
                <a:path w="581025" h="571500">
                  <a:moveTo>
                    <a:pt x="0" y="285750"/>
                  </a:moveTo>
                  <a:lnTo>
                    <a:pt x="3801" y="239388"/>
                  </a:lnTo>
                  <a:lnTo>
                    <a:pt x="14808" y="195413"/>
                  </a:lnTo>
                  <a:lnTo>
                    <a:pt x="32421" y="154411"/>
                  </a:lnTo>
                  <a:lnTo>
                    <a:pt x="56042" y="116970"/>
                  </a:lnTo>
                  <a:lnTo>
                    <a:pt x="85074" y="83677"/>
                  </a:lnTo>
                  <a:lnTo>
                    <a:pt x="118917" y="55120"/>
                  </a:lnTo>
                  <a:lnTo>
                    <a:pt x="156975" y="31886"/>
                  </a:lnTo>
                  <a:lnTo>
                    <a:pt x="198648" y="14563"/>
                  </a:lnTo>
                  <a:lnTo>
                    <a:pt x="243338" y="3738"/>
                  </a:lnTo>
                  <a:lnTo>
                    <a:pt x="290449" y="0"/>
                  </a:lnTo>
                  <a:lnTo>
                    <a:pt x="337562" y="3738"/>
                  </a:lnTo>
                  <a:lnTo>
                    <a:pt x="382262" y="14563"/>
                  </a:lnTo>
                  <a:lnTo>
                    <a:pt x="423950" y="31886"/>
                  </a:lnTo>
                  <a:lnTo>
                    <a:pt x="462024" y="55120"/>
                  </a:lnTo>
                  <a:lnTo>
                    <a:pt x="495887" y="83677"/>
                  </a:lnTo>
                  <a:lnTo>
                    <a:pt x="524937" y="116970"/>
                  </a:lnTo>
                  <a:lnTo>
                    <a:pt x="548576" y="154411"/>
                  </a:lnTo>
                  <a:lnTo>
                    <a:pt x="566203" y="195413"/>
                  </a:lnTo>
                  <a:lnTo>
                    <a:pt x="577219" y="239388"/>
                  </a:lnTo>
                  <a:lnTo>
                    <a:pt x="581025" y="285750"/>
                  </a:lnTo>
                  <a:lnTo>
                    <a:pt x="577219" y="332080"/>
                  </a:lnTo>
                  <a:lnTo>
                    <a:pt x="566203" y="376037"/>
                  </a:lnTo>
                  <a:lnTo>
                    <a:pt x="548576" y="417032"/>
                  </a:lnTo>
                  <a:lnTo>
                    <a:pt x="524937" y="454475"/>
                  </a:lnTo>
                  <a:lnTo>
                    <a:pt x="495887" y="487775"/>
                  </a:lnTo>
                  <a:lnTo>
                    <a:pt x="462024" y="516343"/>
                  </a:lnTo>
                  <a:lnTo>
                    <a:pt x="423950" y="539589"/>
                  </a:lnTo>
                  <a:lnTo>
                    <a:pt x="382262" y="556924"/>
                  </a:lnTo>
                  <a:lnTo>
                    <a:pt x="337562" y="567757"/>
                  </a:lnTo>
                  <a:lnTo>
                    <a:pt x="290449" y="571500"/>
                  </a:lnTo>
                  <a:lnTo>
                    <a:pt x="243338" y="567757"/>
                  </a:lnTo>
                  <a:lnTo>
                    <a:pt x="198648" y="556924"/>
                  </a:lnTo>
                  <a:lnTo>
                    <a:pt x="156975" y="539589"/>
                  </a:lnTo>
                  <a:lnTo>
                    <a:pt x="118917" y="516343"/>
                  </a:lnTo>
                  <a:lnTo>
                    <a:pt x="85074" y="487775"/>
                  </a:lnTo>
                  <a:lnTo>
                    <a:pt x="56042" y="454475"/>
                  </a:lnTo>
                  <a:lnTo>
                    <a:pt x="32421" y="417032"/>
                  </a:lnTo>
                  <a:lnTo>
                    <a:pt x="14808" y="376037"/>
                  </a:lnTo>
                  <a:lnTo>
                    <a:pt x="3801" y="332080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C84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783076" y="3653472"/>
            <a:ext cx="134937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00"/>
              </a:spcBef>
            </a:pPr>
            <a:r>
              <a:rPr sz="2700" spc="9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libri"/>
              <a:cs typeface="Calibri"/>
            </a:endParaRPr>
          </a:p>
          <a:p>
            <a:pPr marL="96520" marR="327660">
              <a:lnSpc>
                <a:spcPct val="91000"/>
              </a:lnSpc>
            </a:pP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Extracting</a:t>
            </a:r>
            <a:r>
              <a:rPr sz="1100" spc="2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252525"/>
                </a:solidFill>
                <a:latin typeface="Calibri"/>
                <a:cs typeface="Calibri"/>
              </a:rPr>
              <a:t>all </a:t>
            </a:r>
            <a:r>
              <a:rPr sz="1100" spc="55" dirty="0">
                <a:solidFill>
                  <a:srgbClr val="252525"/>
                </a:solidFill>
                <a:latin typeface="Calibri"/>
                <a:cs typeface="Calibri"/>
              </a:rPr>
              <a:t>column</a:t>
            </a:r>
            <a:r>
              <a:rPr sz="11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55" dirty="0">
                <a:solidFill>
                  <a:srgbClr val="252525"/>
                </a:solidFill>
                <a:latin typeface="Calibri"/>
                <a:cs typeface="Calibri"/>
              </a:rPr>
              <a:t>names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1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1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Calibri"/>
                <a:cs typeface="Calibri"/>
              </a:rPr>
              <a:t>HTML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table</a:t>
            </a:r>
            <a:r>
              <a:rPr sz="1100" spc="1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Calibri"/>
                <a:cs typeface="Calibri"/>
              </a:rPr>
              <a:t>header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770376" y="5332476"/>
            <a:ext cx="1374775" cy="22225"/>
            <a:chOff x="3770376" y="5332476"/>
            <a:chExt cx="1374775" cy="22225"/>
          </a:xfrm>
        </p:grpSpPr>
        <p:sp>
          <p:nvSpPr>
            <p:cNvPr id="32" name="object 32"/>
            <p:cNvSpPr/>
            <p:nvPr/>
          </p:nvSpPr>
          <p:spPr>
            <a:xfrm>
              <a:off x="3776726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13620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362075" y="9525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B643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76726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0" y="9525"/>
                  </a:moveTo>
                  <a:lnTo>
                    <a:pt x="1362075" y="9525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B643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265801" y="3427476"/>
            <a:ext cx="1374775" cy="1917700"/>
            <a:chOff x="5265801" y="3427476"/>
            <a:chExt cx="1374775" cy="1917700"/>
          </a:xfrm>
        </p:grpSpPr>
        <p:sp>
          <p:nvSpPr>
            <p:cNvPr id="35" name="object 35"/>
            <p:cNvSpPr/>
            <p:nvPr/>
          </p:nvSpPr>
          <p:spPr>
            <a:xfrm>
              <a:off x="5272151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1362075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1362075" y="1905000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EBC9C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72151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0" y="1905000"/>
                  </a:moveTo>
                  <a:lnTo>
                    <a:pt x="1362075" y="1905000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12700">
              <a:solidFill>
                <a:srgbClr val="EBC9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72201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080"/>
                  </a:lnTo>
                  <a:lnTo>
                    <a:pt x="14563" y="376037"/>
                  </a:lnTo>
                  <a:lnTo>
                    <a:pt x="31886" y="417032"/>
                  </a:lnTo>
                  <a:lnTo>
                    <a:pt x="55120" y="454475"/>
                  </a:lnTo>
                  <a:lnTo>
                    <a:pt x="83677" y="487775"/>
                  </a:lnTo>
                  <a:lnTo>
                    <a:pt x="116970" y="516343"/>
                  </a:lnTo>
                  <a:lnTo>
                    <a:pt x="154411" y="539589"/>
                  </a:lnTo>
                  <a:lnTo>
                    <a:pt x="195413" y="556924"/>
                  </a:lnTo>
                  <a:lnTo>
                    <a:pt x="239388" y="567757"/>
                  </a:lnTo>
                  <a:lnTo>
                    <a:pt x="285750" y="571500"/>
                  </a:lnTo>
                  <a:lnTo>
                    <a:pt x="332080" y="567757"/>
                  </a:lnTo>
                  <a:lnTo>
                    <a:pt x="376037" y="556924"/>
                  </a:lnTo>
                  <a:lnTo>
                    <a:pt x="417032" y="539589"/>
                  </a:lnTo>
                  <a:lnTo>
                    <a:pt x="454475" y="516343"/>
                  </a:lnTo>
                  <a:lnTo>
                    <a:pt x="487775" y="487775"/>
                  </a:lnTo>
                  <a:lnTo>
                    <a:pt x="516343" y="454475"/>
                  </a:lnTo>
                  <a:lnTo>
                    <a:pt x="539589" y="417032"/>
                  </a:lnTo>
                  <a:lnTo>
                    <a:pt x="556924" y="376037"/>
                  </a:lnTo>
                  <a:lnTo>
                    <a:pt x="567757" y="332080"/>
                  </a:lnTo>
                  <a:lnTo>
                    <a:pt x="571500" y="285750"/>
                  </a:lnTo>
                  <a:lnTo>
                    <a:pt x="567757" y="239388"/>
                  </a:lnTo>
                  <a:lnTo>
                    <a:pt x="556924" y="195413"/>
                  </a:lnTo>
                  <a:lnTo>
                    <a:pt x="539589" y="154411"/>
                  </a:lnTo>
                  <a:lnTo>
                    <a:pt x="516343" y="116970"/>
                  </a:lnTo>
                  <a:lnTo>
                    <a:pt x="487775" y="83677"/>
                  </a:lnTo>
                  <a:lnTo>
                    <a:pt x="454475" y="55120"/>
                  </a:lnTo>
                  <a:lnTo>
                    <a:pt x="417032" y="31886"/>
                  </a:lnTo>
                  <a:lnTo>
                    <a:pt x="376037" y="14563"/>
                  </a:lnTo>
                  <a:lnTo>
                    <a:pt x="332080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A342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72201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080" y="3738"/>
                  </a:lnTo>
                  <a:lnTo>
                    <a:pt x="376037" y="14563"/>
                  </a:lnTo>
                  <a:lnTo>
                    <a:pt x="417032" y="31886"/>
                  </a:lnTo>
                  <a:lnTo>
                    <a:pt x="454475" y="55120"/>
                  </a:lnTo>
                  <a:lnTo>
                    <a:pt x="487775" y="83677"/>
                  </a:lnTo>
                  <a:lnTo>
                    <a:pt x="516343" y="116970"/>
                  </a:lnTo>
                  <a:lnTo>
                    <a:pt x="539589" y="154411"/>
                  </a:lnTo>
                  <a:lnTo>
                    <a:pt x="556924" y="195413"/>
                  </a:lnTo>
                  <a:lnTo>
                    <a:pt x="567757" y="239388"/>
                  </a:lnTo>
                  <a:lnTo>
                    <a:pt x="571500" y="285750"/>
                  </a:lnTo>
                  <a:lnTo>
                    <a:pt x="567757" y="332080"/>
                  </a:lnTo>
                  <a:lnTo>
                    <a:pt x="556924" y="376037"/>
                  </a:lnTo>
                  <a:lnTo>
                    <a:pt x="539589" y="417032"/>
                  </a:lnTo>
                  <a:lnTo>
                    <a:pt x="516343" y="454475"/>
                  </a:lnTo>
                  <a:lnTo>
                    <a:pt x="487775" y="487775"/>
                  </a:lnTo>
                  <a:lnTo>
                    <a:pt x="454475" y="516343"/>
                  </a:lnTo>
                  <a:lnTo>
                    <a:pt x="417032" y="539589"/>
                  </a:lnTo>
                  <a:lnTo>
                    <a:pt x="376037" y="556924"/>
                  </a:lnTo>
                  <a:lnTo>
                    <a:pt x="332080" y="567757"/>
                  </a:lnTo>
                  <a:lnTo>
                    <a:pt x="285750" y="571500"/>
                  </a:lnTo>
                  <a:lnTo>
                    <a:pt x="239388" y="567757"/>
                  </a:lnTo>
                  <a:lnTo>
                    <a:pt x="195413" y="556924"/>
                  </a:lnTo>
                  <a:lnTo>
                    <a:pt x="154411" y="539589"/>
                  </a:lnTo>
                  <a:lnTo>
                    <a:pt x="116970" y="516343"/>
                  </a:lnTo>
                  <a:lnTo>
                    <a:pt x="83677" y="487775"/>
                  </a:lnTo>
                  <a:lnTo>
                    <a:pt x="55120" y="454475"/>
                  </a:lnTo>
                  <a:lnTo>
                    <a:pt x="31886" y="417032"/>
                  </a:lnTo>
                  <a:lnTo>
                    <a:pt x="14563" y="376037"/>
                  </a:lnTo>
                  <a:lnTo>
                    <a:pt x="3738" y="332080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A34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278501" y="3653472"/>
            <a:ext cx="1349375" cy="129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700" spc="9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libri"/>
              <a:cs typeface="Calibri"/>
            </a:endParaRPr>
          </a:p>
          <a:p>
            <a:pPr marL="102235" marR="87630">
              <a:lnSpc>
                <a:spcPct val="91000"/>
              </a:lnSpc>
            </a:pPr>
            <a:r>
              <a:rPr sz="1100" spc="50" dirty="0">
                <a:solidFill>
                  <a:srgbClr val="252525"/>
                </a:solidFill>
                <a:latin typeface="Calibri"/>
                <a:cs typeface="Calibri"/>
              </a:rPr>
              <a:t>Collecting</a:t>
            </a:r>
            <a:r>
              <a:rPr sz="1100" spc="-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1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Calibri"/>
                <a:cs typeface="Calibri"/>
              </a:rPr>
              <a:t>data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1100" spc="1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parsing</a:t>
            </a:r>
            <a:r>
              <a:rPr sz="11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Calibri"/>
                <a:cs typeface="Calibri"/>
              </a:rPr>
              <a:t>HTML </a:t>
            </a:r>
            <a:r>
              <a:rPr sz="1100" spc="-10" dirty="0">
                <a:solidFill>
                  <a:srgbClr val="252525"/>
                </a:solidFill>
                <a:latin typeface="Calibri"/>
                <a:cs typeface="Calibri"/>
              </a:rPr>
              <a:t>tables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265801" y="5332476"/>
            <a:ext cx="1374775" cy="22225"/>
            <a:chOff x="5265801" y="5332476"/>
            <a:chExt cx="1374775" cy="22225"/>
          </a:xfrm>
        </p:grpSpPr>
        <p:sp>
          <p:nvSpPr>
            <p:cNvPr id="41" name="object 41"/>
            <p:cNvSpPr/>
            <p:nvPr/>
          </p:nvSpPr>
          <p:spPr>
            <a:xfrm>
              <a:off x="5272151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13620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362075" y="9525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924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72151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0" y="9525"/>
                  </a:moveTo>
                  <a:lnTo>
                    <a:pt x="1362075" y="9525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9242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770751" y="3427476"/>
            <a:ext cx="1374775" cy="1917700"/>
            <a:chOff x="6770751" y="3427476"/>
            <a:chExt cx="1374775" cy="1917700"/>
          </a:xfrm>
        </p:grpSpPr>
        <p:sp>
          <p:nvSpPr>
            <p:cNvPr id="44" name="object 44"/>
            <p:cNvSpPr/>
            <p:nvPr/>
          </p:nvSpPr>
          <p:spPr>
            <a:xfrm>
              <a:off x="6777101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1362075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1362075" y="1905000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E3C9C8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77101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0" y="1905000"/>
                  </a:moveTo>
                  <a:lnTo>
                    <a:pt x="1362075" y="1905000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12700">
              <a:solidFill>
                <a:srgbClr val="E3C9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67626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080"/>
                  </a:lnTo>
                  <a:lnTo>
                    <a:pt x="14563" y="376037"/>
                  </a:lnTo>
                  <a:lnTo>
                    <a:pt x="31886" y="417032"/>
                  </a:lnTo>
                  <a:lnTo>
                    <a:pt x="55120" y="454475"/>
                  </a:lnTo>
                  <a:lnTo>
                    <a:pt x="83677" y="487775"/>
                  </a:lnTo>
                  <a:lnTo>
                    <a:pt x="116970" y="516343"/>
                  </a:lnTo>
                  <a:lnTo>
                    <a:pt x="154411" y="539589"/>
                  </a:lnTo>
                  <a:lnTo>
                    <a:pt x="195413" y="556924"/>
                  </a:lnTo>
                  <a:lnTo>
                    <a:pt x="239388" y="567757"/>
                  </a:lnTo>
                  <a:lnTo>
                    <a:pt x="285750" y="571500"/>
                  </a:lnTo>
                  <a:lnTo>
                    <a:pt x="332080" y="567757"/>
                  </a:lnTo>
                  <a:lnTo>
                    <a:pt x="376037" y="556924"/>
                  </a:lnTo>
                  <a:lnTo>
                    <a:pt x="417032" y="539589"/>
                  </a:lnTo>
                  <a:lnTo>
                    <a:pt x="454475" y="516343"/>
                  </a:lnTo>
                  <a:lnTo>
                    <a:pt x="487775" y="487775"/>
                  </a:lnTo>
                  <a:lnTo>
                    <a:pt x="516343" y="454475"/>
                  </a:lnTo>
                  <a:lnTo>
                    <a:pt x="539589" y="417032"/>
                  </a:lnTo>
                  <a:lnTo>
                    <a:pt x="556924" y="376037"/>
                  </a:lnTo>
                  <a:lnTo>
                    <a:pt x="567757" y="332080"/>
                  </a:lnTo>
                  <a:lnTo>
                    <a:pt x="571500" y="285750"/>
                  </a:lnTo>
                  <a:lnTo>
                    <a:pt x="567757" y="239388"/>
                  </a:lnTo>
                  <a:lnTo>
                    <a:pt x="556924" y="195413"/>
                  </a:lnTo>
                  <a:lnTo>
                    <a:pt x="539589" y="154411"/>
                  </a:lnTo>
                  <a:lnTo>
                    <a:pt x="516343" y="116970"/>
                  </a:lnTo>
                  <a:lnTo>
                    <a:pt x="487775" y="83677"/>
                  </a:lnTo>
                  <a:lnTo>
                    <a:pt x="454475" y="55120"/>
                  </a:lnTo>
                  <a:lnTo>
                    <a:pt x="417032" y="31886"/>
                  </a:lnTo>
                  <a:lnTo>
                    <a:pt x="376037" y="14563"/>
                  </a:lnTo>
                  <a:lnTo>
                    <a:pt x="332080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8342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67626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080" y="3738"/>
                  </a:lnTo>
                  <a:lnTo>
                    <a:pt x="376037" y="14563"/>
                  </a:lnTo>
                  <a:lnTo>
                    <a:pt x="417032" y="31886"/>
                  </a:lnTo>
                  <a:lnTo>
                    <a:pt x="454475" y="55120"/>
                  </a:lnTo>
                  <a:lnTo>
                    <a:pt x="487775" y="83677"/>
                  </a:lnTo>
                  <a:lnTo>
                    <a:pt x="516343" y="116970"/>
                  </a:lnTo>
                  <a:lnTo>
                    <a:pt x="539589" y="154411"/>
                  </a:lnTo>
                  <a:lnTo>
                    <a:pt x="556924" y="195413"/>
                  </a:lnTo>
                  <a:lnTo>
                    <a:pt x="567757" y="239388"/>
                  </a:lnTo>
                  <a:lnTo>
                    <a:pt x="571500" y="285750"/>
                  </a:lnTo>
                  <a:lnTo>
                    <a:pt x="567757" y="332080"/>
                  </a:lnTo>
                  <a:lnTo>
                    <a:pt x="556924" y="376037"/>
                  </a:lnTo>
                  <a:lnTo>
                    <a:pt x="539589" y="417032"/>
                  </a:lnTo>
                  <a:lnTo>
                    <a:pt x="516343" y="454475"/>
                  </a:lnTo>
                  <a:lnTo>
                    <a:pt x="487775" y="487775"/>
                  </a:lnTo>
                  <a:lnTo>
                    <a:pt x="454475" y="516343"/>
                  </a:lnTo>
                  <a:lnTo>
                    <a:pt x="417032" y="539589"/>
                  </a:lnTo>
                  <a:lnTo>
                    <a:pt x="376037" y="556924"/>
                  </a:lnTo>
                  <a:lnTo>
                    <a:pt x="332080" y="567757"/>
                  </a:lnTo>
                  <a:lnTo>
                    <a:pt x="285750" y="571500"/>
                  </a:lnTo>
                  <a:lnTo>
                    <a:pt x="239388" y="567757"/>
                  </a:lnTo>
                  <a:lnTo>
                    <a:pt x="195413" y="556924"/>
                  </a:lnTo>
                  <a:lnTo>
                    <a:pt x="154411" y="539589"/>
                  </a:lnTo>
                  <a:lnTo>
                    <a:pt x="116970" y="516343"/>
                  </a:lnTo>
                  <a:lnTo>
                    <a:pt x="83677" y="487775"/>
                  </a:lnTo>
                  <a:lnTo>
                    <a:pt x="55120" y="454475"/>
                  </a:lnTo>
                  <a:lnTo>
                    <a:pt x="31886" y="417032"/>
                  </a:lnTo>
                  <a:lnTo>
                    <a:pt x="14563" y="376037"/>
                  </a:lnTo>
                  <a:lnTo>
                    <a:pt x="3738" y="332080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8342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83451" y="3653472"/>
            <a:ext cx="1349375" cy="129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00"/>
              </a:spcBef>
            </a:pPr>
            <a:r>
              <a:rPr sz="2700" spc="9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libri"/>
              <a:cs typeface="Calibri"/>
            </a:endParaRPr>
          </a:p>
          <a:p>
            <a:pPr marL="98425" marR="147955">
              <a:lnSpc>
                <a:spcPct val="91000"/>
              </a:lnSpc>
            </a:pP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Constructing</a:t>
            </a:r>
            <a:r>
              <a:rPr sz="1100" spc="4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Calibri"/>
                <a:cs typeface="Calibri"/>
              </a:rPr>
              <a:t>data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we've</a:t>
            </a:r>
            <a:r>
              <a:rPr sz="11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Calibri"/>
                <a:cs typeface="Calibri"/>
              </a:rPr>
              <a:t>obtained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1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6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1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Calibri"/>
                <a:cs typeface="Calibri"/>
              </a:rPr>
              <a:t>dictionary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770751" y="5332476"/>
            <a:ext cx="1374775" cy="22225"/>
            <a:chOff x="6770751" y="5332476"/>
            <a:chExt cx="1374775" cy="22225"/>
          </a:xfrm>
        </p:grpSpPr>
        <p:sp>
          <p:nvSpPr>
            <p:cNvPr id="50" name="object 50"/>
            <p:cNvSpPr/>
            <p:nvPr/>
          </p:nvSpPr>
          <p:spPr>
            <a:xfrm>
              <a:off x="6777101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13620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362075" y="9525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7342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777101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0" y="9525"/>
                  </a:moveTo>
                  <a:lnTo>
                    <a:pt x="1362075" y="9525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7342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8266176" y="3427476"/>
            <a:ext cx="1374775" cy="1917700"/>
            <a:chOff x="8266176" y="3427476"/>
            <a:chExt cx="1374775" cy="1917700"/>
          </a:xfrm>
        </p:grpSpPr>
        <p:sp>
          <p:nvSpPr>
            <p:cNvPr id="53" name="object 53"/>
            <p:cNvSpPr/>
            <p:nvPr/>
          </p:nvSpPr>
          <p:spPr>
            <a:xfrm>
              <a:off x="8272526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1362075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1362075" y="1905000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DACA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72526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0" y="1905000"/>
                  </a:moveTo>
                  <a:lnTo>
                    <a:pt x="1362075" y="1905000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12700">
              <a:solidFill>
                <a:srgbClr val="DA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672576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080"/>
                  </a:lnTo>
                  <a:lnTo>
                    <a:pt x="14563" y="376037"/>
                  </a:lnTo>
                  <a:lnTo>
                    <a:pt x="31886" y="417032"/>
                  </a:lnTo>
                  <a:lnTo>
                    <a:pt x="55120" y="454475"/>
                  </a:lnTo>
                  <a:lnTo>
                    <a:pt x="83677" y="487775"/>
                  </a:lnTo>
                  <a:lnTo>
                    <a:pt x="116970" y="516343"/>
                  </a:lnTo>
                  <a:lnTo>
                    <a:pt x="154411" y="539589"/>
                  </a:lnTo>
                  <a:lnTo>
                    <a:pt x="195413" y="556924"/>
                  </a:lnTo>
                  <a:lnTo>
                    <a:pt x="239388" y="567757"/>
                  </a:lnTo>
                  <a:lnTo>
                    <a:pt x="285750" y="571500"/>
                  </a:lnTo>
                  <a:lnTo>
                    <a:pt x="332080" y="567757"/>
                  </a:lnTo>
                  <a:lnTo>
                    <a:pt x="376037" y="556924"/>
                  </a:lnTo>
                  <a:lnTo>
                    <a:pt x="417032" y="539589"/>
                  </a:lnTo>
                  <a:lnTo>
                    <a:pt x="454475" y="516343"/>
                  </a:lnTo>
                  <a:lnTo>
                    <a:pt x="487775" y="487775"/>
                  </a:lnTo>
                  <a:lnTo>
                    <a:pt x="516343" y="454475"/>
                  </a:lnTo>
                  <a:lnTo>
                    <a:pt x="539589" y="417032"/>
                  </a:lnTo>
                  <a:lnTo>
                    <a:pt x="556924" y="376037"/>
                  </a:lnTo>
                  <a:lnTo>
                    <a:pt x="567757" y="332080"/>
                  </a:lnTo>
                  <a:lnTo>
                    <a:pt x="571500" y="285750"/>
                  </a:lnTo>
                  <a:lnTo>
                    <a:pt x="567757" y="239388"/>
                  </a:lnTo>
                  <a:lnTo>
                    <a:pt x="556924" y="195413"/>
                  </a:lnTo>
                  <a:lnTo>
                    <a:pt x="539589" y="154411"/>
                  </a:lnTo>
                  <a:lnTo>
                    <a:pt x="516343" y="116970"/>
                  </a:lnTo>
                  <a:lnTo>
                    <a:pt x="487775" y="83677"/>
                  </a:lnTo>
                  <a:lnTo>
                    <a:pt x="454475" y="55120"/>
                  </a:lnTo>
                  <a:lnTo>
                    <a:pt x="417032" y="31886"/>
                  </a:lnTo>
                  <a:lnTo>
                    <a:pt x="376037" y="14563"/>
                  </a:lnTo>
                  <a:lnTo>
                    <a:pt x="332080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6442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72576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080" y="3738"/>
                  </a:lnTo>
                  <a:lnTo>
                    <a:pt x="376037" y="14563"/>
                  </a:lnTo>
                  <a:lnTo>
                    <a:pt x="417032" y="31886"/>
                  </a:lnTo>
                  <a:lnTo>
                    <a:pt x="454475" y="55120"/>
                  </a:lnTo>
                  <a:lnTo>
                    <a:pt x="487775" y="83677"/>
                  </a:lnTo>
                  <a:lnTo>
                    <a:pt x="516343" y="116970"/>
                  </a:lnTo>
                  <a:lnTo>
                    <a:pt x="539589" y="154411"/>
                  </a:lnTo>
                  <a:lnTo>
                    <a:pt x="556924" y="195413"/>
                  </a:lnTo>
                  <a:lnTo>
                    <a:pt x="567757" y="239388"/>
                  </a:lnTo>
                  <a:lnTo>
                    <a:pt x="571500" y="285750"/>
                  </a:lnTo>
                  <a:lnTo>
                    <a:pt x="567757" y="332080"/>
                  </a:lnTo>
                  <a:lnTo>
                    <a:pt x="556924" y="376037"/>
                  </a:lnTo>
                  <a:lnTo>
                    <a:pt x="539589" y="417032"/>
                  </a:lnTo>
                  <a:lnTo>
                    <a:pt x="516343" y="454475"/>
                  </a:lnTo>
                  <a:lnTo>
                    <a:pt x="487775" y="487775"/>
                  </a:lnTo>
                  <a:lnTo>
                    <a:pt x="454475" y="516343"/>
                  </a:lnTo>
                  <a:lnTo>
                    <a:pt x="417032" y="539589"/>
                  </a:lnTo>
                  <a:lnTo>
                    <a:pt x="376037" y="556924"/>
                  </a:lnTo>
                  <a:lnTo>
                    <a:pt x="332080" y="567757"/>
                  </a:lnTo>
                  <a:lnTo>
                    <a:pt x="285750" y="571500"/>
                  </a:lnTo>
                  <a:lnTo>
                    <a:pt x="239388" y="567757"/>
                  </a:lnTo>
                  <a:lnTo>
                    <a:pt x="195413" y="556924"/>
                  </a:lnTo>
                  <a:lnTo>
                    <a:pt x="154411" y="539589"/>
                  </a:lnTo>
                  <a:lnTo>
                    <a:pt x="116970" y="516343"/>
                  </a:lnTo>
                  <a:lnTo>
                    <a:pt x="83677" y="487775"/>
                  </a:lnTo>
                  <a:lnTo>
                    <a:pt x="55120" y="454475"/>
                  </a:lnTo>
                  <a:lnTo>
                    <a:pt x="31886" y="417032"/>
                  </a:lnTo>
                  <a:lnTo>
                    <a:pt x="14563" y="376037"/>
                  </a:lnTo>
                  <a:lnTo>
                    <a:pt x="3738" y="332080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644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278876" y="3653472"/>
            <a:ext cx="1349375" cy="129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700" spc="9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libri"/>
              <a:cs typeface="Calibri"/>
            </a:endParaRPr>
          </a:p>
          <a:p>
            <a:pPr marL="104139" marR="278130">
              <a:lnSpc>
                <a:spcPct val="91000"/>
              </a:lnSpc>
            </a:pPr>
            <a:r>
              <a:rPr sz="1100" spc="35" dirty="0">
                <a:solidFill>
                  <a:srgbClr val="252525"/>
                </a:solidFill>
                <a:latin typeface="Calibri"/>
                <a:cs typeface="Calibri"/>
              </a:rPr>
              <a:t>Creating</a:t>
            </a:r>
            <a:r>
              <a:rPr sz="11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15"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dataframe</a:t>
            </a:r>
            <a:r>
              <a:rPr sz="1100" spc="29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Calibri"/>
                <a:cs typeface="Calibri"/>
              </a:rPr>
              <a:t>from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100" spc="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Calibri"/>
                <a:cs typeface="Calibri"/>
              </a:rPr>
              <a:t>dictionary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266176" y="5332476"/>
            <a:ext cx="1374775" cy="22225"/>
            <a:chOff x="8266176" y="5332476"/>
            <a:chExt cx="1374775" cy="22225"/>
          </a:xfrm>
        </p:grpSpPr>
        <p:sp>
          <p:nvSpPr>
            <p:cNvPr id="59" name="object 59"/>
            <p:cNvSpPr/>
            <p:nvPr/>
          </p:nvSpPr>
          <p:spPr>
            <a:xfrm>
              <a:off x="8272526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13620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362075" y="9525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5742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72526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0" y="9525"/>
                  </a:moveTo>
                  <a:lnTo>
                    <a:pt x="1362075" y="9525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5742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9771126" y="3427476"/>
            <a:ext cx="1374775" cy="1917700"/>
            <a:chOff x="9771126" y="3427476"/>
            <a:chExt cx="1374775" cy="1917700"/>
          </a:xfrm>
        </p:grpSpPr>
        <p:sp>
          <p:nvSpPr>
            <p:cNvPr id="62" name="object 62"/>
            <p:cNvSpPr/>
            <p:nvPr/>
          </p:nvSpPr>
          <p:spPr>
            <a:xfrm>
              <a:off x="9777476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1362075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1362075" y="1905000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CECEC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777476" y="3433826"/>
              <a:ext cx="1362075" cy="1905000"/>
            </a:xfrm>
            <a:custGeom>
              <a:avLst/>
              <a:gdLst/>
              <a:ahLst/>
              <a:cxnLst/>
              <a:rect l="l" t="t" r="r" b="b"/>
              <a:pathLst>
                <a:path w="1362075" h="1905000">
                  <a:moveTo>
                    <a:pt x="0" y="1905000"/>
                  </a:moveTo>
                  <a:lnTo>
                    <a:pt x="1362075" y="1905000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12700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168001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50"/>
                  </a:lnTo>
                  <a:lnTo>
                    <a:pt x="3738" y="332080"/>
                  </a:lnTo>
                  <a:lnTo>
                    <a:pt x="14563" y="376037"/>
                  </a:lnTo>
                  <a:lnTo>
                    <a:pt x="31886" y="417032"/>
                  </a:lnTo>
                  <a:lnTo>
                    <a:pt x="55120" y="454475"/>
                  </a:lnTo>
                  <a:lnTo>
                    <a:pt x="83677" y="487775"/>
                  </a:lnTo>
                  <a:lnTo>
                    <a:pt x="116970" y="516343"/>
                  </a:lnTo>
                  <a:lnTo>
                    <a:pt x="154411" y="539589"/>
                  </a:lnTo>
                  <a:lnTo>
                    <a:pt x="195413" y="556924"/>
                  </a:lnTo>
                  <a:lnTo>
                    <a:pt x="239388" y="567757"/>
                  </a:lnTo>
                  <a:lnTo>
                    <a:pt x="285750" y="571500"/>
                  </a:lnTo>
                  <a:lnTo>
                    <a:pt x="332080" y="567757"/>
                  </a:lnTo>
                  <a:lnTo>
                    <a:pt x="376037" y="556924"/>
                  </a:lnTo>
                  <a:lnTo>
                    <a:pt x="417032" y="539589"/>
                  </a:lnTo>
                  <a:lnTo>
                    <a:pt x="454475" y="516343"/>
                  </a:lnTo>
                  <a:lnTo>
                    <a:pt x="487775" y="487775"/>
                  </a:lnTo>
                  <a:lnTo>
                    <a:pt x="516343" y="454475"/>
                  </a:lnTo>
                  <a:lnTo>
                    <a:pt x="539589" y="417032"/>
                  </a:lnTo>
                  <a:lnTo>
                    <a:pt x="556924" y="376037"/>
                  </a:lnTo>
                  <a:lnTo>
                    <a:pt x="567757" y="332080"/>
                  </a:lnTo>
                  <a:lnTo>
                    <a:pt x="571500" y="285750"/>
                  </a:lnTo>
                  <a:lnTo>
                    <a:pt x="567757" y="239388"/>
                  </a:lnTo>
                  <a:lnTo>
                    <a:pt x="556924" y="195413"/>
                  </a:lnTo>
                  <a:lnTo>
                    <a:pt x="539589" y="154411"/>
                  </a:lnTo>
                  <a:lnTo>
                    <a:pt x="516343" y="116970"/>
                  </a:lnTo>
                  <a:lnTo>
                    <a:pt x="487775" y="83677"/>
                  </a:lnTo>
                  <a:lnTo>
                    <a:pt x="454475" y="55120"/>
                  </a:lnTo>
                  <a:lnTo>
                    <a:pt x="417032" y="31886"/>
                  </a:lnTo>
                  <a:lnTo>
                    <a:pt x="376037" y="14563"/>
                  </a:lnTo>
                  <a:lnTo>
                    <a:pt x="332080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4A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68001" y="362432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285750"/>
                  </a:moveTo>
                  <a:lnTo>
                    <a:pt x="3738" y="239388"/>
                  </a:lnTo>
                  <a:lnTo>
                    <a:pt x="14563" y="195413"/>
                  </a:lnTo>
                  <a:lnTo>
                    <a:pt x="31886" y="154411"/>
                  </a:lnTo>
                  <a:lnTo>
                    <a:pt x="55120" y="116970"/>
                  </a:lnTo>
                  <a:lnTo>
                    <a:pt x="83677" y="83677"/>
                  </a:lnTo>
                  <a:lnTo>
                    <a:pt x="116970" y="55120"/>
                  </a:lnTo>
                  <a:lnTo>
                    <a:pt x="154411" y="31886"/>
                  </a:lnTo>
                  <a:lnTo>
                    <a:pt x="195413" y="14563"/>
                  </a:lnTo>
                  <a:lnTo>
                    <a:pt x="239388" y="3738"/>
                  </a:lnTo>
                  <a:lnTo>
                    <a:pt x="285750" y="0"/>
                  </a:lnTo>
                  <a:lnTo>
                    <a:pt x="332080" y="3738"/>
                  </a:lnTo>
                  <a:lnTo>
                    <a:pt x="376037" y="14563"/>
                  </a:lnTo>
                  <a:lnTo>
                    <a:pt x="417032" y="31886"/>
                  </a:lnTo>
                  <a:lnTo>
                    <a:pt x="454475" y="55120"/>
                  </a:lnTo>
                  <a:lnTo>
                    <a:pt x="487775" y="83677"/>
                  </a:lnTo>
                  <a:lnTo>
                    <a:pt x="516343" y="116970"/>
                  </a:lnTo>
                  <a:lnTo>
                    <a:pt x="539589" y="154411"/>
                  </a:lnTo>
                  <a:lnTo>
                    <a:pt x="556924" y="195413"/>
                  </a:lnTo>
                  <a:lnTo>
                    <a:pt x="567757" y="239388"/>
                  </a:lnTo>
                  <a:lnTo>
                    <a:pt x="571500" y="285750"/>
                  </a:lnTo>
                  <a:lnTo>
                    <a:pt x="567757" y="332080"/>
                  </a:lnTo>
                  <a:lnTo>
                    <a:pt x="556924" y="376037"/>
                  </a:lnTo>
                  <a:lnTo>
                    <a:pt x="539589" y="417032"/>
                  </a:lnTo>
                  <a:lnTo>
                    <a:pt x="516343" y="454475"/>
                  </a:lnTo>
                  <a:lnTo>
                    <a:pt x="487775" y="487775"/>
                  </a:lnTo>
                  <a:lnTo>
                    <a:pt x="454475" y="516343"/>
                  </a:lnTo>
                  <a:lnTo>
                    <a:pt x="417032" y="539589"/>
                  </a:lnTo>
                  <a:lnTo>
                    <a:pt x="376037" y="556924"/>
                  </a:lnTo>
                  <a:lnTo>
                    <a:pt x="332080" y="567757"/>
                  </a:lnTo>
                  <a:lnTo>
                    <a:pt x="285750" y="571500"/>
                  </a:lnTo>
                  <a:lnTo>
                    <a:pt x="239388" y="567757"/>
                  </a:lnTo>
                  <a:lnTo>
                    <a:pt x="195413" y="556924"/>
                  </a:lnTo>
                  <a:lnTo>
                    <a:pt x="154411" y="539589"/>
                  </a:lnTo>
                  <a:lnTo>
                    <a:pt x="116970" y="516343"/>
                  </a:lnTo>
                  <a:lnTo>
                    <a:pt x="83677" y="487775"/>
                  </a:lnTo>
                  <a:lnTo>
                    <a:pt x="55120" y="454475"/>
                  </a:lnTo>
                  <a:lnTo>
                    <a:pt x="31886" y="417032"/>
                  </a:lnTo>
                  <a:lnTo>
                    <a:pt x="14563" y="376037"/>
                  </a:lnTo>
                  <a:lnTo>
                    <a:pt x="3738" y="332080"/>
                  </a:lnTo>
                  <a:lnTo>
                    <a:pt x="0" y="285750"/>
                  </a:lnTo>
                  <a:close/>
                </a:path>
              </a:pathLst>
            </a:custGeom>
            <a:ln w="12700">
              <a:solidFill>
                <a:srgbClr val="4A41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783826" y="3653472"/>
            <a:ext cx="1349375" cy="114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100"/>
              </a:spcBef>
            </a:pPr>
            <a:r>
              <a:rPr sz="2700" spc="9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Calibri"/>
              <a:cs typeface="Calibri"/>
            </a:endParaRPr>
          </a:p>
          <a:p>
            <a:pPr marL="99695">
              <a:lnSpc>
                <a:spcPts val="1260"/>
              </a:lnSpc>
            </a:pP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Exporting</a:t>
            </a:r>
            <a:r>
              <a:rPr sz="1100" spc="1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1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  <a:p>
            <a:pPr marL="99695">
              <a:lnSpc>
                <a:spcPts val="1260"/>
              </a:lnSpc>
            </a:pPr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into</a:t>
            </a:r>
            <a:r>
              <a:rPr sz="1100" spc="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100" spc="90" dirty="0">
                <a:solidFill>
                  <a:srgbClr val="252525"/>
                </a:solidFill>
                <a:latin typeface="Calibri"/>
                <a:cs typeface="Calibri"/>
              </a:rPr>
              <a:t>CSV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771126" y="5332476"/>
            <a:ext cx="1374775" cy="22225"/>
            <a:chOff x="9771126" y="5332476"/>
            <a:chExt cx="1374775" cy="22225"/>
          </a:xfrm>
        </p:grpSpPr>
        <p:sp>
          <p:nvSpPr>
            <p:cNvPr id="68" name="object 68"/>
            <p:cNvSpPr/>
            <p:nvPr/>
          </p:nvSpPr>
          <p:spPr>
            <a:xfrm>
              <a:off x="9777476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13620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362075" y="9525"/>
                  </a:lnTo>
                  <a:lnTo>
                    <a:pt x="136207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777476" y="5338826"/>
              <a:ext cx="1362075" cy="9525"/>
            </a:xfrm>
            <a:custGeom>
              <a:avLst/>
              <a:gdLst/>
              <a:ahLst/>
              <a:cxnLst/>
              <a:rect l="l" t="t" r="r" b="b"/>
              <a:pathLst>
                <a:path w="1362075" h="9525">
                  <a:moveTo>
                    <a:pt x="0" y="9525"/>
                  </a:moveTo>
                  <a:lnTo>
                    <a:pt x="1362075" y="9525"/>
                  </a:lnTo>
                  <a:lnTo>
                    <a:pt x="13620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847968" cy="68578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0"/>
              <a:ext cx="7391400" cy="33765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48225" y="0"/>
              <a:ext cx="7343775" cy="3238500"/>
            </a:xfrm>
            <a:custGeom>
              <a:avLst/>
              <a:gdLst/>
              <a:ahLst/>
              <a:cxnLst/>
              <a:rect l="l" t="t" r="r" b="b"/>
              <a:pathLst>
                <a:path w="7343775" h="3238500">
                  <a:moveTo>
                    <a:pt x="7343775" y="0"/>
                  </a:moveTo>
                  <a:lnTo>
                    <a:pt x="0" y="0"/>
                  </a:lnTo>
                  <a:lnTo>
                    <a:pt x="0" y="3238500"/>
                  </a:lnTo>
                  <a:lnTo>
                    <a:pt x="7343775" y="3238500"/>
                  </a:lnTo>
                  <a:lnTo>
                    <a:pt x="7343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5201" rIns="0" bIns="0" rtlCol="0">
            <a:spAutoFit/>
          </a:bodyPr>
          <a:lstStyle/>
          <a:p>
            <a:pPr marL="5033010">
              <a:lnSpc>
                <a:spcPct val="100000"/>
              </a:lnSpc>
              <a:spcBef>
                <a:spcPts val="130"/>
              </a:spcBef>
            </a:pPr>
            <a:r>
              <a:rPr spc="140" dirty="0"/>
              <a:t>Data</a:t>
            </a:r>
            <a:r>
              <a:rPr spc="-45" dirty="0"/>
              <a:t> </a:t>
            </a:r>
            <a:r>
              <a:rPr spc="65" dirty="0"/>
              <a:t>Wrangling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89600" y="3495611"/>
            <a:ext cx="4803140" cy="23704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5600" marR="513080" indent="-343535">
              <a:lnSpc>
                <a:spcPts val="1650"/>
              </a:lnSpc>
              <a:spcBef>
                <a:spcPts val="204"/>
              </a:spcBef>
              <a:buChar char="-"/>
              <a:tabLst>
                <a:tab pos="355600" algn="l"/>
                <a:tab pos="356235" algn="l"/>
              </a:tabLst>
            </a:pP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Perform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35" dirty="0">
                <a:solidFill>
                  <a:srgbClr val="252525"/>
                </a:solidFill>
                <a:latin typeface="Arial"/>
                <a:cs typeface="Arial"/>
              </a:rPr>
              <a:t>Exploratory</a:t>
            </a:r>
            <a:r>
              <a:rPr sz="1400" b="1" spc="-1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252525"/>
                </a:solidFill>
                <a:latin typeface="Arial"/>
                <a:cs typeface="Arial"/>
              </a:rPr>
              <a:t>Data</a:t>
            </a:r>
            <a:r>
              <a:rPr sz="1400" b="1" spc="-45" dirty="0">
                <a:solidFill>
                  <a:srgbClr val="252525"/>
                </a:solidFill>
                <a:latin typeface="Arial"/>
                <a:cs typeface="Arial"/>
              </a:rPr>
              <a:t> Analysis</a:t>
            </a:r>
            <a:r>
              <a:rPr sz="1400" b="1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determine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training</a:t>
            </a:r>
            <a:r>
              <a:rPr sz="1400" spc="1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libri"/>
                <a:cs typeface="Calibri"/>
              </a:rPr>
              <a:t>labels</a:t>
            </a:r>
            <a:endParaRPr sz="1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980"/>
              </a:spcBef>
              <a:buChar char="-"/>
              <a:tabLst>
                <a:tab pos="355600" algn="l"/>
                <a:tab pos="356235" algn="l"/>
              </a:tabLst>
            </a:pP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Calculate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number</a:t>
            </a:r>
            <a:r>
              <a:rPr sz="14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launches</a:t>
            </a:r>
            <a:r>
              <a:rPr sz="14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z="14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each</a:t>
            </a:r>
            <a:r>
              <a:rPr sz="14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Calibri"/>
                <a:cs typeface="Calibri"/>
              </a:rPr>
              <a:t>site</a:t>
            </a:r>
            <a:endParaRPr sz="1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944"/>
              </a:spcBef>
              <a:buChar char="-"/>
              <a:tabLst>
                <a:tab pos="355600" algn="l"/>
                <a:tab pos="356235" algn="l"/>
              </a:tabLst>
            </a:pP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Calculate</a:t>
            </a:r>
            <a:r>
              <a:rPr sz="14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number</a:t>
            </a:r>
            <a:r>
              <a:rPr sz="14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occurrence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each</a:t>
            </a:r>
            <a:r>
              <a:rPr sz="14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libri"/>
                <a:cs typeface="Calibri"/>
              </a:rPr>
              <a:t>orbit</a:t>
            </a:r>
            <a:endParaRPr sz="1400">
              <a:latin typeface="Calibri"/>
              <a:cs typeface="Calibri"/>
            </a:endParaRPr>
          </a:p>
          <a:p>
            <a:pPr marL="355600" marR="645160" indent="-343535">
              <a:lnSpc>
                <a:spcPct val="102899"/>
              </a:lnSpc>
              <a:spcBef>
                <a:spcPts val="975"/>
              </a:spcBef>
              <a:buChar char="-"/>
              <a:tabLst>
                <a:tab pos="355600" algn="l"/>
                <a:tab pos="356235" algn="l"/>
              </a:tabLst>
            </a:pP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Calculate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number</a:t>
            </a:r>
            <a:r>
              <a:rPr sz="1400" spc="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400" spc="1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occurrence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4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libri"/>
                <a:cs typeface="Calibri"/>
              </a:rPr>
              <a:t>mission 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outcome</a:t>
            </a:r>
            <a:r>
              <a:rPr sz="14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per</a:t>
            </a:r>
            <a:r>
              <a:rPr sz="14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orbit</a:t>
            </a:r>
            <a:r>
              <a:rPr sz="1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Calibri"/>
                <a:cs typeface="Calibri"/>
              </a:rPr>
              <a:t>type</a:t>
            </a:r>
            <a:endParaRPr sz="1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950"/>
              </a:spcBef>
              <a:buChar char="-"/>
              <a:tabLst>
                <a:tab pos="355600" algn="l"/>
                <a:tab pos="356235" algn="l"/>
              </a:tabLst>
            </a:pPr>
            <a:r>
              <a:rPr sz="1400" spc="45" dirty="0">
                <a:solidFill>
                  <a:srgbClr val="252525"/>
                </a:solidFill>
                <a:latin typeface="Calibri"/>
                <a:cs typeface="Calibri"/>
              </a:rPr>
              <a:t>Creating</a:t>
            </a:r>
            <a:r>
              <a:rPr sz="14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libri"/>
                <a:cs typeface="Calibri"/>
              </a:rPr>
              <a:t>landing</a:t>
            </a:r>
            <a:r>
              <a:rPr sz="14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outcome</a:t>
            </a:r>
            <a:r>
              <a:rPr sz="1400" spc="-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libri"/>
                <a:cs typeface="Calibri"/>
              </a:rPr>
              <a:t>label</a:t>
            </a:r>
            <a:r>
              <a:rPr sz="1400" spc="-7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14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Arial"/>
                <a:cs typeface="Arial"/>
              </a:rPr>
              <a:t>Outcome</a:t>
            </a:r>
            <a:r>
              <a:rPr sz="1400" b="1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252525"/>
                </a:solidFill>
                <a:latin typeface="Arial"/>
                <a:cs typeface="Arial"/>
              </a:rPr>
              <a:t>column</a:t>
            </a:r>
            <a:endParaRPr sz="14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1025"/>
              </a:spcBef>
              <a:buChar char="-"/>
              <a:tabLst>
                <a:tab pos="355600" algn="l"/>
                <a:tab pos="356235" algn="l"/>
              </a:tabLst>
            </a:pP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Exporting</a:t>
            </a:r>
            <a:r>
              <a:rPr sz="14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400" spc="8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libri"/>
                <a:cs typeface="Calibri"/>
              </a:rPr>
              <a:t>data</a:t>
            </a:r>
            <a:r>
              <a:rPr sz="14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4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400" spc="120" dirty="0">
                <a:solidFill>
                  <a:srgbClr val="252525"/>
                </a:solidFill>
                <a:latin typeface="Calibri"/>
                <a:cs typeface="Calibri"/>
              </a:rPr>
              <a:t>CSV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68125" y="5638800"/>
            <a:ext cx="0" cy="599440"/>
          </a:xfrm>
          <a:custGeom>
            <a:avLst/>
            <a:gdLst/>
            <a:ahLst/>
            <a:cxnLst/>
            <a:rect l="l" t="t" r="r" b="b"/>
            <a:pathLst>
              <a:path h="599439">
                <a:moveTo>
                  <a:pt x="0" y="0"/>
                </a:moveTo>
                <a:lnTo>
                  <a:pt x="0" y="599071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D8FF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1230</Words>
  <Application>Microsoft Office PowerPoint</Application>
  <PresentationFormat>Widescreen</PresentationFormat>
  <Paragraphs>163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PowerPoint Presentation</vt:lpstr>
      <vt:lpstr>Executive Summary</vt:lpstr>
      <vt:lpstr>Summary of methodologies</vt:lpstr>
      <vt:lpstr>Introduction</vt:lpstr>
      <vt:lpstr>Methodology</vt:lpstr>
      <vt:lpstr>Data Collection</vt:lpstr>
      <vt:lpstr>PowerPoint Presentation</vt:lpstr>
      <vt:lpstr>Data Collection – Web Scrapping</vt:lpstr>
      <vt:lpstr>Data Wrangling</vt:lpstr>
      <vt:lpstr>EDA with Data Visualization</vt:lpstr>
      <vt:lpstr>EDA with SQL</vt:lpstr>
      <vt:lpstr>Interactive Visual Analytics using Folium, Plotly and Dash</vt:lpstr>
      <vt:lpstr>Results</vt:lpstr>
      <vt:lpstr>EDA with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9</vt:lpstr>
      <vt:lpstr>Task 10</vt:lpstr>
      <vt:lpstr>EDA using Pandas, Seaborn, Matplotlib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 Rate</vt:lpstr>
      <vt:lpstr>Success Rate in Years</vt:lpstr>
      <vt:lpstr>Visualizing Geospatial Data using Folium</vt:lpstr>
      <vt:lpstr>Co-ordinates and Markers</vt:lpstr>
      <vt:lpstr>Geospatial Markers</vt:lpstr>
      <vt:lpstr>Similar Location Markers</vt:lpstr>
      <vt:lpstr>PowerPoint Presentation</vt:lpstr>
      <vt:lpstr>KSC LC-39A Launch Site</vt:lpstr>
      <vt:lpstr>Web Based Visualization using Plotly and Dash</vt:lpstr>
      <vt:lpstr>PowerPoint Presentation</vt:lpstr>
      <vt:lpstr>PowerPoint Presentation</vt:lpstr>
      <vt:lpstr>Total Launches By KSC LC- 39A</vt:lpstr>
      <vt:lpstr>Total Launches By CCAFS LC-40</vt:lpstr>
      <vt:lpstr>Payload vs Launch Outcome</vt:lpstr>
      <vt:lpstr>Results of Predictive Analysis (Classification)</vt:lpstr>
      <vt:lpstr>Confusion Matrix</vt:lpstr>
      <vt:lpstr>Confusion Matrix</vt:lpstr>
      <vt:lpstr>Confusion Matrix</vt:lpstr>
      <vt:lpstr>Confusion Matrix</vt:lpstr>
      <vt:lpstr>Predictive Analysis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Uzair Khan</dc:creator>
  <cp:lastModifiedBy>Uzair Khan</cp:lastModifiedBy>
  <cp:revision>2</cp:revision>
  <dcterms:created xsi:type="dcterms:W3CDTF">2023-11-12T08:45:06Z</dcterms:created>
  <dcterms:modified xsi:type="dcterms:W3CDTF">2023-11-12T08:49:12Z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2023-11-10T00:00:00Z</vt:filetime>
  </property>
  <property fmtid="{D5CDD505-2E9C-101B-9397-08002B2CF9AE}" pid="3" name="LastSaved">
    <vt:filetime>2023-11-12T00:00:00Z</vt:filetime>
  </property>
</Properties>
</file>